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7"/>
  </p:notesMasterIdLst>
  <p:sldIdLst>
    <p:sldId id="257" r:id="rId2"/>
    <p:sldId id="258" r:id="rId3"/>
    <p:sldId id="299" r:id="rId4"/>
    <p:sldId id="259" r:id="rId5"/>
    <p:sldId id="260" r:id="rId6"/>
    <p:sldId id="290" r:id="rId7"/>
    <p:sldId id="280" r:id="rId8"/>
    <p:sldId id="302" r:id="rId9"/>
    <p:sldId id="292" r:id="rId10"/>
    <p:sldId id="295" r:id="rId11"/>
    <p:sldId id="269" r:id="rId12"/>
    <p:sldId id="296" r:id="rId13"/>
    <p:sldId id="270" r:id="rId14"/>
    <p:sldId id="271" r:id="rId15"/>
    <p:sldId id="272" r:id="rId16"/>
    <p:sldId id="273" r:id="rId17"/>
    <p:sldId id="274" r:id="rId18"/>
    <p:sldId id="293" r:id="rId19"/>
    <p:sldId id="288" r:id="rId20"/>
    <p:sldId id="300" r:id="rId21"/>
    <p:sldId id="301" r:id="rId22"/>
    <p:sldId id="278" r:id="rId23"/>
    <p:sldId id="277" r:id="rId24"/>
    <p:sldId id="297" r:id="rId25"/>
    <p:sldId id="298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4200193-B7D4-4B7E-8BB1-B7C7A394D9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8308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C11F9-2371-4137-BC81-420DFBD6D1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52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5A3A7-CCF9-4C8E-8BEE-D93BBE2914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83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18107-0EE7-4273-9E30-86B22DD8CD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089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FA621-DC07-4E95-B321-FAE4336C6B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13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DBF5-96D2-40DD-9F98-61B65ADDF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558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9DB83-4D05-47EE-88BB-5B15417C04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04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22C21-093D-4BD6-8677-6E150FC3F5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90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B8E3F-2E51-465C-891D-A3C291E10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04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953FC-1316-4EC0-BE06-0EF9E1621A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2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31426-33A1-4CF1-AA56-FA51B24CC1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04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EA755-9269-4246-8FBA-38968B21D6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6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VHDL 4 : (ver.7a)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0FB539C-9B25-451F-9331-1EC28FD4E4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899" r:id="rId2"/>
    <p:sldLayoutId id="2147483907" r:id="rId3"/>
    <p:sldLayoutId id="2147483900" r:id="rId4"/>
    <p:sldLayoutId id="2147483908" r:id="rId5"/>
    <p:sldLayoutId id="2147483901" r:id="rId6"/>
    <p:sldLayoutId id="2147483902" r:id="rId7"/>
    <p:sldLayoutId id="2147483909" r:id="rId8"/>
    <p:sldLayoutId id="2147483903" r:id="rId9"/>
    <p:sldLayoutId id="2147483904" r:id="rId10"/>
    <p:sldLayoutId id="214748390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aculty.kfupm.edu.sa/COE/ashraf/RichFilesTeaching/COE022_200/Chapter4_1.ht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VHDL 4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/>
              <a:t>Building blocks of  a computer </a:t>
            </a:r>
          </a:p>
        </p:txBody>
      </p:sp>
      <p:sp>
        <p:nvSpPr>
          <p:cNvPr id="6148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6149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4250EB7-D3EE-462E-B2ED-66DC9E997434}" type="slidenum">
              <a:rPr lang="en-US" altLang="en-US" smtClean="0">
                <a:solidFill>
                  <a:srgbClr val="FFFFFF"/>
                </a:solidFill>
              </a:rPr>
              <a:pPr/>
              <a:t>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457200"/>
            <a:ext cx="7313612" cy="3810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zh-TW" altLang="en-US" sz="2400" smtClean="0">
                <a:ea typeface="新細明體" pitchFamily="18" charset="-120"/>
              </a:rPr>
              <a:t>3) </a:t>
            </a:r>
            <a:r>
              <a:rPr lang="en-US" altLang="zh-TW" sz="2400" smtClean="0">
                <a:ea typeface="新細明體" pitchFamily="18" charset="-120"/>
              </a:rPr>
              <a:t>Flip-flop with syn. reset: clock before reset statement</a:t>
            </a:r>
            <a:endParaRPr lang="en-US" altLang="zh-TW" sz="4800" smtClean="0">
              <a:ea typeface="新細明體" pitchFamily="18" charset="-12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library IEEE;--(ok </a:t>
            </a:r>
            <a:r>
              <a:rPr lang="en-US" altLang="zh-TW" sz="2000" dirty="0" err="1">
                <a:ea typeface="新細明體" pitchFamily="18" charset="-120"/>
              </a:rPr>
              <a:t>vivado</a:t>
            </a:r>
            <a:r>
              <a:rPr lang="en-US" altLang="zh-TW" sz="2000" dirty="0">
                <a:ea typeface="新細明體" pitchFamily="18" charset="-120"/>
              </a:rPr>
              <a:t> 2014.4)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use IEEE.STD_LOGIC_1164.ALL;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entity  </a:t>
            </a:r>
            <a:r>
              <a:rPr lang="en-US" altLang="zh-TW" sz="2000" dirty="0" err="1">
                <a:ea typeface="新細明體" pitchFamily="18" charset="-120"/>
              </a:rPr>
              <a:t>dff_syn</a:t>
            </a:r>
            <a:r>
              <a:rPr lang="en-US" altLang="zh-TW" sz="2000" dirty="0">
                <a:ea typeface="新細明體" pitchFamily="18" charset="-120"/>
              </a:rPr>
              <a:t>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port (in1,clock, </a:t>
            </a:r>
            <a:r>
              <a:rPr lang="en-US" altLang="zh-TW" sz="2000" dirty="0" err="1">
                <a:ea typeface="新細明體" pitchFamily="18" charset="-120"/>
              </a:rPr>
              <a:t>syn_reset</a:t>
            </a:r>
            <a:r>
              <a:rPr lang="en-US" altLang="zh-TW" sz="2000" dirty="0">
                <a:ea typeface="新細明體" pitchFamily="18" charset="-120"/>
              </a:rPr>
              <a:t>: in </a:t>
            </a:r>
            <a:r>
              <a:rPr lang="en-US" altLang="zh-TW" sz="2000" dirty="0" err="1">
                <a:ea typeface="新細明體" pitchFamily="18" charset="-120"/>
              </a:rPr>
              <a:t>std_logic</a:t>
            </a:r>
            <a:r>
              <a:rPr lang="en-US" altLang="zh-TW" sz="2000" dirty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  out1 : out </a:t>
            </a:r>
            <a:r>
              <a:rPr lang="en-US" altLang="zh-TW" sz="2000" dirty="0" err="1">
                <a:ea typeface="新細明體" pitchFamily="18" charset="-120"/>
              </a:rPr>
              <a:t>std_logic</a:t>
            </a:r>
            <a:r>
              <a:rPr lang="en-US" altLang="zh-TW" sz="2000" dirty="0">
                <a:ea typeface="新細明體" pitchFamily="18" charset="-120"/>
              </a:rPr>
              <a:t>);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end </a:t>
            </a:r>
            <a:r>
              <a:rPr lang="en-US" altLang="zh-TW" sz="2000" dirty="0" err="1">
                <a:ea typeface="新細明體" pitchFamily="18" charset="-120"/>
              </a:rPr>
              <a:t>dff_syn</a:t>
            </a:r>
            <a:r>
              <a:rPr lang="en-US" altLang="zh-TW" sz="2000" dirty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architecture </a:t>
            </a:r>
            <a:r>
              <a:rPr lang="en-US" altLang="zh-TW" sz="2000" dirty="0" err="1">
                <a:ea typeface="新細明體" pitchFamily="18" charset="-120"/>
              </a:rPr>
              <a:t>dff_syn_arch</a:t>
            </a:r>
            <a:r>
              <a:rPr lang="en-US" altLang="zh-TW" sz="2000" dirty="0">
                <a:ea typeface="新細明體" pitchFamily="18" charset="-120"/>
              </a:rPr>
              <a:t> of </a:t>
            </a:r>
            <a:r>
              <a:rPr lang="en-US" altLang="zh-TW" sz="2000" dirty="0" err="1">
                <a:ea typeface="新細明體" pitchFamily="18" charset="-120"/>
              </a:rPr>
              <a:t>dff_syn</a:t>
            </a:r>
            <a:r>
              <a:rPr lang="en-US" altLang="zh-TW" sz="2000" dirty="0">
                <a:ea typeface="新細明體" pitchFamily="18" charset="-120"/>
              </a:rPr>
              <a:t>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--begin process(</a:t>
            </a:r>
            <a:r>
              <a:rPr lang="en-US" altLang="zh-TW" sz="2000" dirty="0" err="1">
                <a:ea typeface="新細明體" pitchFamily="18" charset="-120"/>
              </a:rPr>
              <a:t>clock,syn_reset</a:t>
            </a:r>
            <a:r>
              <a:rPr lang="en-US" altLang="zh-TW" sz="2000" dirty="0">
                <a:ea typeface="新細明體" pitchFamily="18" charset="-120"/>
              </a:rPr>
              <a:t>) </a:t>
            </a:r>
            <a:r>
              <a:rPr lang="en-US" altLang="zh-TW" sz="2000" dirty="0" smtClean="0">
                <a:ea typeface="新細明體" pitchFamily="18" charset="-120"/>
              </a:rPr>
              <a:t>-- </a:t>
            </a:r>
            <a:r>
              <a:rPr lang="en-US" altLang="zh-TW" sz="2000" dirty="0">
                <a:ea typeface="新細明體" pitchFamily="18" charset="-120"/>
              </a:rPr>
              <a:t>'</a:t>
            </a:r>
            <a:r>
              <a:rPr lang="en-US" altLang="zh-TW" sz="2000" dirty="0" err="1">
                <a:ea typeface="新細明體" pitchFamily="18" charset="-120"/>
              </a:rPr>
              <a:t>syn_reset</a:t>
            </a:r>
            <a:r>
              <a:rPr lang="en-US" altLang="zh-TW" sz="2000" dirty="0">
                <a:ea typeface="新細明體" pitchFamily="18" charset="-120"/>
              </a:rPr>
              <a:t>' can be removed,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begin process(clock) -- '</a:t>
            </a:r>
            <a:r>
              <a:rPr lang="en-US" altLang="zh-TW" sz="2000" dirty="0" err="1">
                <a:ea typeface="新細明體" pitchFamily="18" charset="-120"/>
              </a:rPr>
              <a:t>syn_reset</a:t>
            </a:r>
            <a:r>
              <a:rPr lang="en-US" altLang="zh-TW" sz="2000" dirty="0">
                <a:ea typeface="新細明體" pitchFamily="18" charset="-120"/>
              </a:rPr>
              <a:t>' can be removed,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begin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if clock = '1' and </a:t>
            </a:r>
            <a:r>
              <a:rPr lang="en-US" altLang="zh-TW" sz="2000" dirty="0" err="1">
                <a:ea typeface="新細明體" pitchFamily="18" charset="-120"/>
              </a:rPr>
              <a:t>clock'event</a:t>
            </a:r>
            <a:r>
              <a:rPr lang="en-US" altLang="zh-TW" sz="2000" dirty="0">
                <a:ea typeface="新細明體" pitchFamily="18" charset="-120"/>
              </a:rPr>
              <a:t> then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   if (</a:t>
            </a:r>
            <a:r>
              <a:rPr lang="en-US" altLang="zh-TW" sz="2000" dirty="0" err="1">
                <a:ea typeface="新細明體" pitchFamily="18" charset="-120"/>
              </a:rPr>
              <a:t>syn_reset</a:t>
            </a:r>
            <a:r>
              <a:rPr lang="en-US" altLang="zh-TW" sz="2000" dirty="0">
                <a:ea typeface="新細明體" pitchFamily="18" charset="-120"/>
              </a:rPr>
              <a:t> = '1') then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      out1 &lt;= '0';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   else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      out1 &lt;= in1;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    end if;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  end if;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   end process;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dirty="0">
                <a:ea typeface="新細明體" pitchFamily="18" charset="-120"/>
              </a:rPr>
              <a:t>end </a:t>
            </a:r>
            <a:r>
              <a:rPr lang="en-US" altLang="zh-TW" sz="2000" dirty="0" err="1">
                <a:ea typeface="新細明體" pitchFamily="18" charset="-120"/>
              </a:rPr>
              <a:t>dff_syn_arch</a:t>
            </a:r>
            <a:r>
              <a:rPr lang="en-US" altLang="zh-TW" sz="2000" dirty="0">
                <a:ea typeface="新細明體" pitchFamily="18" charset="-120"/>
              </a:rPr>
              <a:t>;</a:t>
            </a:r>
            <a:endParaRPr lang="en-US" altLang="zh-TW" sz="2000" dirty="0" smtClean="0">
              <a:ea typeface="新細明體" pitchFamily="18" charset="-120"/>
            </a:endParaRP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45144FB-0F17-43AB-9260-4B120FDAA512}" type="slidenum">
              <a:rPr lang="en-US" altLang="en-US" smtClean="0">
                <a:solidFill>
                  <a:srgbClr val="FFFFFF"/>
                </a:solidFill>
              </a:rPr>
              <a:pPr/>
              <a:t>10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5366" name="WordArt 4"/>
          <p:cNvSpPr>
            <a:spLocks noChangeArrowheads="1" noChangeShapeType="1" noTextEdit="1"/>
          </p:cNvSpPr>
          <p:nvPr/>
        </p:nvSpPr>
        <p:spPr bwMode="auto">
          <a:xfrm>
            <a:off x="7086600" y="2133600"/>
            <a:ext cx="2057400" cy="8048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531100" y="4837043"/>
            <a:ext cx="7620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68" name="Freeform 8"/>
          <p:cNvSpPr>
            <a:spLocks/>
          </p:cNvSpPr>
          <p:nvPr/>
        </p:nvSpPr>
        <p:spPr bwMode="auto">
          <a:xfrm>
            <a:off x="7531100" y="5141843"/>
            <a:ext cx="304800" cy="381000"/>
          </a:xfrm>
          <a:custGeom>
            <a:avLst/>
            <a:gdLst>
              <a:gd name="T0" fmla="*/ 0 w 192"/>
              <a:gd name="T1" fmla="*/ 0 h 240"/>
              <a:gd name="T2" fmla="*/ 2147483647 w 192"/>
              <a:gd name="T3" fmla="*/ 2147483647 h 240"/>
              <a:gd name="T4" fmla="*/ 0 w 192"/>
              <a:gd name="T5" fmla="*/ 2147483647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240">
                <a:moveTo>
                  <a:pt x="0" y="0"/>
                </a:moveTo>
                <a:lnTo>
                  <a:pt x="192" y="144"/>
                </a:lnTo>
                <a:lnTo>
                  <a:pt x="0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6921500" y="537044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559036" y="4237623"/>
            <a:ext cx="1524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 err="1">
                <a:latin typeface="Times New Roman" pitchFamily="18" charset="0"/>
                <a:ea typeface="新細明體" pitchFamily="18" charset="-120"/>
              </a:rPr>
              <a:t>s</a:t>
            </a:r>
            <a:r>
              <a:rPr kumimoji="1" lang="en-US" altLang="zh-TW" sz="2800" i="1" dirty="0" err="1" smtClean="0">
                <a:latin typeface="Times New Roman" pitchFamily="18" charset="0"/>
                <a:ea typeface="新細明體" pitchFamily="18" charset="-120"/>
              </a:rPr>
              <a:t>yn_reset</a:t>
            </a:r>
            <a:endParaRPr kumimoji="1" lang="en-US" altLang="zh-TW" sz="2800" dirty="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242050" y="5446643"/>
            <a:ext cx="931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clock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8010525" y="4227443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8293100" y="4913243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607300" y="4837043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D</a:t>
            </a:r>
          </a:p>
        </p:txBody>
      </p:sp>
      <p:sp>
        <p:nvSpPr>
          <p:cNvPr id="15375" name="Freeform 15"/>
          <p:cNvSpPr>
            <a:spLocks/>
          </p:cNvSpPr>
          <p:nvPr/>
        </p:nvSpPr>
        <p:spPr bwMode="auto">
          <a:xfrm>
            <a:off x="6540500" y="4303643"/>
            <a:ext cx="546100" cy="546100"/>
          </a:xfrm>
          <a:custGeom>
            <a:avLst/>
            <a:gdLst>
              <a:gd name="T0" fmla="*/ 0 w 344"/>
              <a:gd name="T1" fmla="*/ 0 h 344"/>
              <a:gd name="T2" fmla="*/ 2147483647 w 344"/>
              <a:gd name="T3" fmla="*/ 2147483647 h 344"/>
              <a:gd name="T4" fmla="*/ 2147483647 w 344"/>
              <a:gd name="T5" fmla="*/ 2147483647 h 344"/>
              <a:gd name="T6" fmla="*/ 2147483647 w 344"/>
              <a:gd name="T7" fmla="*/ 2147483647 h 344"/>
              <a:gd name="T8" fmla="*/ 2147483647 w 344"/>
              <a:gd name="T9" fmla="*/ 2147483647 h 344"/>
              <a:gd name="T10" fmla="*/ 0 w 344"/>
              <a:gd name="T11" fmla="*/ 2147483647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44" h="344">
                <a:moveTo>
                  <a:pt x="0" y="0"/>
                </a:moveTo>
                <a:cubicBezTo>
                  <a:pt x="92" y="8"/>
                  <a:pt x="184" y="16"/>
                  <a:pt x="240" y="48"/>
                </a:cubicBezTo>
                <a:cubicBezTo>
                  <a:pt x="296" y="80"/>
                  <a:pt x="328" y="152"/>
                  <a:pt x="336" y="192"/>
                </a:cubicBezTo>
                <a:cubicBezTo>
                  <a:pt x="344" y="232"/>
                  <a:pt x="320" y="264"/>
                  <a:pt x="288" y="288"/>
                </a:cubicBezTo>
                <a:cubicBezTo>
                  <a:pt x="256" y="312"/>
                  <a:pt x="192" y="328"/>
                  <a:pt x="144" y="336"/>
                </a:cubicBezTo>
                <a:cubicBezTo>
                  <a:pt x="96" y="344"/>
                  <a:pt x="48" y="340"/>
                  <a:pt x="0" y="33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6540500" y="430364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6007100" y="453224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8" name="Freeform 18"/>
          <p:cNvSpPr>
            <a:spLocks/>
          </p:cNvSpPr>
          <p:nvPr/>
        </p:nvSpPr>
        <p:spPr bwMode="auto">
          <a:xfrm>
            <a:off x="7073900" y="4608443"/>
            <a:ext cx="457200" cy="381000"/>
          </a:xfrm>
          <a:custGeom>
            <a:avLst/>
            <a:gdLst>
              <a:gd name="T0" fmla="*/ 0 w 288"/>
              <a:gd name="T1" fmla="*/ 0 h 240"/>
              <a:gd name="T2" fmla="*/ 2147483647 w 288"/>
              <a:gd name="T3" fmla="*/ 0 h 240"/>
              <a:gd name="T4" fmla="*/ 2147483647 w 288"/>
              <a:gd name="T5" fmla="*/ 2147483647 h 240"/>
              <a:gd name="T6" fmla="*/ 2147483647 w 288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8" h="240">
                <a:moveTo>
                  <a:pt x="0" y="0"/>
                </a:moveTo>
                <a:lnTo>
                  <a:pt x="96" y="0"/>
                </a:lnTo>
                <a:lnTo>
                  <a:pt x="96" y="240"/>
                </a:lnTo>
                <a:lnTo>
                  <a:pt x="288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6388100" y="4456043"/>
            <a:ext cx="1524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5778500" y="4760843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V="1">
            <a:off x="6083300" y="4760843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>
            <a:off x="3886200" y="2945958"/>
            <a:ext cx="304800" cy="330642"/>
          </a:xfrm>
          <a:prstGeom prst="line">
            <a:avLst/>
          </a:prstGeom>
          <a:noFill/>
          <a:ln w="444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3962400" y="2945958"/>
            <a:ext cx="228600" cy="330642"/>
          </a:xfrm>
          <a:prstGeom prst="line">
            <a:avLst/>
          </a:prstGeom>
          <a:noFill/>
          <a:ln w="444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3449746" y="5986046"/>
            <a:ext cx="558460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dirty="0">
                <a:solidFill>
                  <a:srgbClr val="FF0000"/>
                </a:solidFill>
              </a:rPr>
              <a:t>Discuss why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syn_reset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en-US" sz="2000" dirty="0">
                <a:solidFill>
                  <a:srgbClr val="FF0000"/>
                </a:solidFill>
              </a:rPr>
              <a:t>is not needed in the sensitivity list</a:t>
            </a:r>
          </a:p>
        </p:txBody>
      </p:sp>
      <p:sp>
        <p:nvSpPr>
          <p:cNvPr id="15386" name="TextBox 1"/>
          <p:cNvSpPr txBox="1">
            <a:spLocks noChangeArrowheads="1"/>
          </p:cNvSpPr>
          <p:nvPr/>
        </p:nvSpPr>
        <p:spPr bwMode="auto">
          <a:xfrm>
            <a:off x="5804411" y="1529412"/>
            <a:ext cx="2847975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edge triggered clock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3124200" y="1714356"/>
            <a:ext cx="2667000" cy="1333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>
                <a:ea typeface="新細明體" pitchFamily="18" charset="-120"/>
              </a:rPr>
              <a:t>Difference between </a:t>
            </a:r>
            <a:br>
              <a:rPr lang="en-US" altLang="zh-TW" dirty="0">
                <a:ea typeface="新細明體" pitchFamily="18" charset="-120"/>
              </a:rPr>
            </a:br>
            <a:r>
              <a:rPr lang="en-US" altLang="zh-TW" dirty="0">
                <a:ea typeface="新細明體" pitchFamily="18" charset="-120"/>
              </a:rPr>
              <a:t>Syn. &amp; </a:t>
            </a:r>
            <a:r>
              <a:rPr lang="en-US" altLang="zh-TW" dirty="0" err="1">
                <a:ea typeface="新細明體" pitchFamily="18" charset="-120"/>
              </a:rPr>
              <a:t>Asyn</a:t>
            </a:r>
            <a:r>
              <a:rPr lang="en-US" altLang="zh-TW" dirty="0">
                <a:ea typeface="新細明體" pitchFamily="18" charset="-120"/>
              </a:rPr>
              <a:t>. </a:t>
            </a:r>
            <a:r>
              <a:rPr lang="en-US" altLang="zh-TW" dirty="0" smtClean="0">
                <a:ea typeface="新細明體" pitchFamily="18" charset="-120"/>
              </a:rPr>
              <a:t>RESET flip-flops (FF)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506538" y="1900238"/>
            <a:ext cx="6905625" cy="3935412"/>
          </a:xfrm>
        </p:spPr>
        <p:txBody>
          <a:bodyPr/>
          <a:lstStyle/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The order of the statements </a:t>
            </a:r>
            <a:r>
              <a:rPr lang="en-US" altLang="zh-TW" sz="2500" u="sng" dirty="0" smtClean="0">
                <a:ea typeface="新細明體" pitchFamily="18" charset="-120"/>
              </a:rPr>
              <a:t>inside the process</a:t>
            </a:r>
            <a:r>
              <a:rPr lang="en-US" altLang="zh-TW" sz="2500" dirty="0" smtClean="0">
                <a:ea typeface="新細明體" pitchFamily="18" charset="-120"/>
              </a:rPr>
              <a:t> determines Syn. or </a:t>
            </a:r>
            <a:r>
              <a:rPr lang="en-US" altLang="zh-TW" sz="2500" dirty="0" err="1" smtClean="0">
                <a:ea typeface="新細明體" pitchFamily="18" charset="-120"/>
              </a:rPr>
              <a:t>Asyn</a:t>
            </a:r>
            <a:r>
              <a:rPr lang="en-US" altLang="zh-TW" sz="2500" dirty="0" smtClean="0">
                <a:ea typeface="新細明體" pitchFamily="18" charset="-120"/>
              </a:rPr>
              <a:t>. reset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      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if </a:t>
            </a:r>
            <a:r>
              <a:rPr lang="en-US" altLang="zh-TW" sz="2500" i="1" dirty="0" smtClean="0">
                <a:ea typeface="新細明體" pitchFamily="18" charset="-120"/>
              </a:rPr>
              <a:t>clock</a:t>
            </a:r>
            <a:r>
              <a:rPr lang="en-US" altLang="zh-TW" sz="2500" dirty="0" smtClean="0">
                <a:ea typeface="新細明體" pitchFamily="18" charset="-120"/>
              </a:rPr>
              <a:t> = '</a:t>
            </a:r>
            <a:r>
              <a:rPr lang="en-US" altLang="zh-TW" sz="2500" i="1" dirty="0" smtClean="0">
                <a:ea typeface="新細明體" pitchFamily="18" charset="-120"/>
              </a:rPr>
              <a:t>1</a:t>
            </a:r>
            <a:r>
              <a:rPr lang="en-US" altLang="zh-TW" sz="2500" dirty="0" smtClean="0">
                <a:ea typeface="新細明體" pitchFamily="18" charset="-120"/>
              </a:rPr>
              <a:t>' and </a:t>
            </a:r>
            <a:r>
              <a:rPr lang="en-US" altLang="zh-TW" sz="2500" i="1" dirty="0" err="1" smtClean="0">
                <a:ea typeface="新細明體" pitchFamily="18" charset="-120"/>
              </a:rPr>
              <a:t>clock</a:t>
            </a:r>
            <a:r>
              <a:rPr lang="en-US" altLang="zh-TW" sz="2500" dirty="0" err="1" smtClean="0">
                <a:ea typeface="新細明體" pitchFamily="18" charset="-120"/>
              </a:rPr>
              <a:t>'event</a:t>
            </a:r>
            <a:r>
              <a:rPr lang="en-US" altLang="zh-TW" sz="2500" dirty="0" smtClean="0">
                <a:ea typeface="新細明體" pitchFamily="18" charset="-120"/>
              </a:rPr>
              <a:t> then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         if (</a:t>
            </a:r>
            <a:r>
              <a:rPr lang="en-US" altLang="zh-TW" sz="2500" i="1" dirty="0" smtClean="0">
                <a:ea typeface="新細明體" pitchFamily="18" charset="-120"/>
              </a:rPr>
              <a:t>reset</a:t>
            </a:r>
            <a:r>
              <a:rPr lang="en-US" altLang="zh-TW" sz="2500" dirty="0" smtClean="0">
                <a:ea typeface="新細明體" pitchFamily="18" charset="-120"/>
              </a:rPr>
              <a:t> = '</a:t>
            </a:r>
            <a:r>
              <a:rPr lang="en-US" altLang="zh-TW" sz="2500" i="1" dirty="0" smtClean="0">
                <a:ea typeface="新細明體" pitchFamily="18" charset="-120"/>
              </a:rPr>
              <a:t>1</a:t>
            </a:r>
            <a:r>
              <a:rPr lang="en-US" altLang="zh-TW" sz="2500" dirty="0" smtClean="0">
                <a:ea typeface="新細明體" pitchFamily="18" charset="-120"/>
              </a:rPr>
              <a:t>') then</a:t>
            </a:r>
          </a:p>
          <a:p>
            <a:pPr eaLnBrk="1" hangingPunct="1"/>
            <a:endParaRPr lang="en-US" altLang="zh-TW" sz="2500" dirty="0" smtClean="0">
              <a:ea typeface="新細明體" pitchFamily="18" charset="-120"/>
            </a:endParaRP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      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if (</a:t>
            </a:r>
            <a:r>
              <a:rPr lang="en-US" altLang="zh-TW" sz="2500" i="1" dirty="0" smtClean="0">
                <a:ea typeface="新細明體" pitchFamily="18" charset="-120"/>
              </a:rPr>
              <a:t>reset</a:t>
            </a:r>
            <a:r>
              <a:rPr lang="en-US" altLang="zh-TW" sz="2500" dirty="0" smtClean="0">
                <a:ea typeface="新細明體" pitchFamily="18" charset="-120"/>
              </a:rPr>
              <a:t> = '</a:t>
            </a:r>
            <a:r>
              <a:rPr lang="en-US" altLang="zh-TW" sz="2500" i="1" dirty="0" smtClean="0">
                <a:ea typeface="新細明體" pitchFamily="18" charset="-120"/>
              </a:rPr>
              <a:t>1</a:t>
            </a:r>
            <a:r>
              <a:rPr lang="en-US" altLang="zh-TW" sz="2500" dirty="0" smtClean="0">
                <a:ea typeface="新細明體" pitchFamily="18" charset="-120"/>
              </a:rPr>
              <a:t>') then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         </a:t>
            </a:r>
            <a:r>
              <a:rPr lang="en-US" altLang="zh-TW" sz="2500" i="1" dirty="0" smtClean="0">
                <a:ea typeface="新細明體" pitchFamily="18" charset="-120"/>
              </a:rPr>
              <a:t>q</a:t>
            </a:r>
            <a:r>
              <a:rPr lang="en-US" altLang="zh-TW" sz="2500" dirty="0" smtClean="0">
                <a:ea typeface="新細明體" pitchFamily="18" charset="-120"/>
              </a:rPr>
              <a:t> &lt;= '</a:t>
            </a:r>
            <a:r>
              <a:rPr lang="en-US" altLang="zh-TW" sz="2500" i="1" dirty="0" smtClean="0">
                <a:ea typeface="新細明體" pitchFamily="18" charset="-120"/>
              </a:rPr>
              <a:t>0</a:t>
            </a:r>
            <a:r>
              <a:rPr lang="en-US" altLang="zh-TW" sz="2500" dirty="0" smtClean="0">
                <a:ea typeface="新細明體" pitchFamily="18" charset="-120"/>
              </a:rPr>
              <a:t>';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      </a:t>
            </a:r>
            <a:r>
              <a:rPr lang="en-US" altLang="zh-TW" sz="2500" dirty="0" err="1" smtClean="0">
                <a:ea typeface="新細明體" pitchFamily="18" charset="-120"/>
              </a:rPr>
              <a:t>elsif</a:t>
            </a:r>
            <a:r>
              <a:rPr lang="en-US" altLang="zh-TW" sz="2500" dirty="0" smtClean="0">
                <a:ea typeface="新細明體" pitchFamily="18" charset="-120"/>
              </a:rPr>
              <a:t> </a:t>
            </a:r>
            <a:r>
              <a:rPr lang="en-US" altLang="zh-TW" sz="2500" i="1" dirty="0" smtClean="0">
                <a:ea typeface="新細明體" pitchFamily="18" charset="-120"/>
              </a:rPr>
              <a:t>clock</a:t>
            </a:r>
            <a:r>
              <a:rPr lang="en-US" altLang="zh-TW" sz="2500" dirty="0" smtClean="0">
                <a:ea typeface="新細明體" pitchFamily="18" charset="-120"/>
              </a:rPr>
              <a:t> = '</a:t>
            </a:r>
            <a:r>
              <a:rPr lang="en-US" altLang="zh-TW" sz="2500" i="1" dirty="0" smtClean="0">
                <a:ea typeface="新細明體" pitchFamily="18" charset="-120"/>
              </a:rPr>
              <a:t>1</a:t>
            </a:r>
            <a:r>
              <a:rPr lang="en-US" altLang="zh-TW" sz="2500" dirty="0" smtClean="0">
                <a:ea typeface="新細明體" pitchFamily="18" charset="-120"/>
              </a:rPr>
              <a:t>' and </a:t>
            </a:r>
            <a:r>
              <a:rPr lang="en-US" altLang="zh-TW" sz="2500" i="1" dirty="0" err="1" smtClean="0">
                <a:ea typeface="新細明體" pitchFamily="18" charset="-120"/>
              </a:rPr>
              <a:t>clock</a:t>
            </a:r>
            <a:r>
              <a:rPr lang="en-US" altLang="zh-TW" sz="2500" dirty="0" err="1" smtClean="0">
                <a:ea typeface="新細明體" pitchFamily="18" charset="-120"/>
              </a:rPr>
              <a:t>'event</a:t>
            </a:r>
            <a:r>
              <a:rPr lang="en-US" altLang="zh-TW" sz="2500" dirty="0" smtClean="0">
                <a:ea typeface="新細明體" pitchFamily="18" charset="-120"/>
              </a:rPr>
              <a:t> then</a:t>
            </a:r>
          </a:p>
          <a:p>
            <a:pPr eaLnBrk="1" hangingPunct="1"/>
            <a:endParaRPr lang="en-US" altLang="zh-TW" sz="2500" dirty="0" smtClean="0">
              <a:ea typeface="新細明體" pitchFamily="18" charset="-120"/>
            </a:endParaRPr>
          </a:p>
          <a:p>
            <a:pPr eaLnBrk="1" hangingPunct="1"/>
            <a:endParaRPr lang="zh-TW" altLang="en-US" dirty="0" smtClean="0">
              <a:ea typeface="新細明體" pitchFamily="18" charset="-120"/>
            </a:endParaRP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0BC9F26-1F88-4EFE-BBA2-A32C3F357254}" type="slidenum">
              <a:rPr lang="en-US" altLang="en-US" smtClean="0">
                <a:solidFill>
                  <a:srgbClr val="FFFFFF"/>
                </a:solidFill>
              </a:rPr>
              <a:pPr/>
              <a:t>11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1181100" y="2819400"/>
            <a:ext cx="77343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1181100" y="4572000"/>
            <a:ext cx="7734300" cy="2051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6392" name="WordArt 6"/>
          <p:cNvSpPr>
            <a:spLocks noChangeArrowheads="1" noChangeShapeType="1" noTextEdit="1"/>
          </p:cNvSpPr>
          <p:nvPr/>
        </p:nvSpPr>
        <p:spPr bwMode="auto">
          <a:xfrm>
            <a:off x="6324600" y="3276600"/>
            <a:ext cx="24384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393" name="TextBox 1"/>
          <p:cNvSpPr txBox="1">
            <a:spLocks noChangeArrowheads="1"/>
          </p:cNvSpPr>
          <p:nvPr/>
        </p:nvSpPr>
        <p:spPr bwMode="auto">
          <a:xfrm>
            <a:off x="3325813" y="2906713"/>
            <a:ext cx="5348287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>
                <a:solidFill>
                  <a:srgbClr val="0070C0"/>
                </a:solidFill>
              </a:rPr>
              <a:t>Syn. Reset Flip-Flop (check clock first)</a:t>
            </a:r>
          </a:p>
        </p:txBody>
      </p:sp>
      <p:sp>
        <p:nvSpPr>
          <p:cNvPr id="16394" name="TextBox 2"/>
          <p:cNvSpPr txBox="1">
            <a:spLocks noChangeArrowheads="1"/>
          </p:cNvSpPr>
          <p:nvPr/>
        </p:nvSpPr>
        <p:spPr bwMode="auto">
          <a:xfrm>
            <a:off x="2971800" y="4648200"/>
            <a:ext cx="5511800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Asyn. Reset Flip-Flop (check reset first)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Exercise 4.4 on different flip-flops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**In our course, by default all flip-flops are treated as 50% edge triggered flip-flops.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What is the difference between </a:t>
            </a:r>
          </a:p>
          <a:p>
            <a:pPr lvl="1" eaLnBrk="1" hangingPunct="1"/>
            <a:r>
              <a:rPr lang="en-US" altLang="zh-TW" sz="2100" dirty="0" smtClean="0">
                <a:ea typeface="新細明體" pitchFamily="18" charset="-120"/>
              </a:rPr>
              <a:t>synchronous reset (</a:t>
            </a:r>
            <a:r>
              <a:rPr lang="en-US" altLang="zh-TW" sz="2100" dirty="0" err="1" smtClean="0">
                <a:ea typeface="新細明體" pitchFamily="18" charset="-120"/>
              </a:rPr>
              <a:t>syn</a:t>
            </a:r>
            <a:r>
              <a:rPr lang="en-US" altLang="zh-TW" sz="2100" dirty="0" smtClean="0">
                <a:ea typeface="新細明體" pitchFamily="18" charset="-120"/>
              </a:rPr>
              <a:t>-reset) flip-flops and</a:t>
            </a:r>
          </a:p>
          <a:p>
            <a:pPr lvl="1" eaLnBrk="1" hangingPunct="1"/>
            <a:r>
              <a:rPr lang="en-US" altLang="zh-TW" sz="2100" dirty="0" smtClean="0">
                <a:ea typeface="新細明體" pitchFamily="18" charset="-120"/>
              </a:rPr>
              <a:t>asynchronous reset (</a:t>
            </a:r>
            <a:r>
              <a:rPr lang="en-US" altLang="zh-TW" sz="2100" dirty="0" err="1" smtClean="0">
                <a:ea typeface="新細明體" pitchFamily="18" charset="-120"/>
              </a:rPr>
              <a:t>asyn</a:t>
            </a:r>
            <a:r>
              <a:rPr lang="en-US" altLang="zh-TW" sz="2100" dirty="0" smtClean="0">
                <a:ea typeface="新細明體" pitchFamily="18" charset="-120"/>
              </a:rPr>
              <a:t>-reset) flip-flops?</a:t>
            </a:r>
          </a:p>
          <a:p>
            <a:pPr eaLnBrk="1" hangingPunct="1"/>
            <a:r>
              <a:rPr lang="en-US" altLang="zh-TW" sz="2500" dirty="0" smtClean="0">
                <a:ea typeface="新細明體" pitchFamily="18" charset="-120"/>
              </a:rPr>
              <a:t>Discuss the difference between a latch and a flip flop.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BEF0C05-E3FD-42FD-86E6-CFD1CCDE4C98}" type="slidenum">
              <a:rPr lang="en-US" altLang="en-US" smtClean="0">
                <a:solidFill>
                  <a:srgbClr val="FFFFFF"/>
                </a:solidFill>
              </a:rPr>
              <a:pPr/>
              <a:t>12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800">
                <a:ea typeface="新細明體" pitchFamily="18" charset="-120"/>
              </a:rPr>
              <a:t>4) </a:t>
            </a:r>
            <a:r>
              <a:rPr lang="en-US" altLang="zh-TW" sz="2800">
                <a:ea typeface="新細明體" pitchFamily="18" charset="-120"/>
              </a:rPr>
              <a:t>Tri state buffer: using when-else</a:t>
            </a:r>
            <a:r>
              <a:rPr lang="en-US" altLang="zh-TW" sz="2000">
                <a:ea typeface="新細明體" pitchFamily="18" charset="-120"/>
              </a:rPr>
              <a:t> 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400">
                <a:ea typeface="新細明體" pitchFamily="18" charset="-120"/>
              </a:rPr>
              <a:t>(Use capital letter big Z for float, Z is a  reserved character)</a:t>
            </a: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library IEEE;--(ok </a:t>
            </a:r>
            <a:r>
              <a:rPr lang="en-US" altLang="zh-TW" dirty="0" err="1">
                <a:ea typeface="新細明體" pitchFamily="18" charset="-120"/>
              </a:rPr>
              <a:t>vivado</a:t>
            </a:r>
            <a:r>
              <a:rPr lang="en-US" altLang="zh-TW" dirty="0">
                <a:ea typeface="新細明體" pitchFamily="18" charset="-120"/>
              </a:rPr>
              <a:t> 2014.4)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use IEEE.STD_LOGIC_1164.ALL;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entity </a:t>
            </a:r>
            <a:r>
              <a:rPr lang="en-US" altLang="zh-TW" dirty="0" err="1">
                <a:ea typeface="新細明體" pitchFamily="18" charset="-120"/>
              </a:rPr>
              <a:t>tri_ex</a:t>
            </a:r>
            <a:r>
              <a:rPr lang="en-US" altLang="zh-TW" dirty="0">
                <a:ea typeface="新細明體" pitchFamily="18" charset="-120"/>
              </a:rPr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port (in1, control : in </a:t>
            </a:r>
            <a:r>
              <a:rPr lang="en-US" altLang="zh-TW" dirty="0" err="1">
                <a:ea typeface="新細明體" pitchFamily="18" charset="-120"/>
              </a:rPr>
              <a:t>std_logic</a:t>
            </a:r>
            <a:r>
              <a:rPr lang="en-US" altLang="zh-TW" dirty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        out1 : out </a:t>
            </a:r>
            <a:r>
              <a:rPr lang="en-US" altLang="zh-TW" dirty="0" err="1">
                <a:ea typeface="新細明體" pitchFamily="18" charset="-120"/>
              </a:rPr>
              <a:t>std_logic</a:t>
            </a:r>
            <a:r>
              <a:rPr lang="en-US" altLang="zh-TW" dirty="0">
                <a:ea typeface="新細明體" pitchFamily="18" charset="-120"/>
              </a:rPr>
              <a:t>);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end </a:t>
            </a:r>
            <a:r>
              <a:rPr lang="en-US" altLang="zh-TW" dirty="0" err="1">
                <a:ea typeface="新細明體" pitchFamily="18" charset="-120"/>
              </a:rPr>
              <a:t>tri_ex</a:t>
            </a:r>
            <a:r>
              <a:rPr lang="en-US" altLang="zh-TW" dirty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architecture </a:t>
            </a:r>
            <a:r>
              <a:rPr lang="en-US" altLang="zh-TW" dirty="0" err="1">
                <a:ea typeface="新細明體" pitchFamily="18" charset="-120"/>
              </a:rPr>
              <a:t>tri_ex_arch</a:t>
            </a:r>
            <a:r>
              <a:rPr lang="en-US" altLang="zh-TW" dirty="0">
                <a:ea typeface="新細明體" pitchFamily="18" charset="-120"/>
              </a:rPr>
              <a:t> of </a:t>
            </a:r>
            <a:r>
              <a:rPr lang="en-US" altLang="zh-TW" dirty="0" err="1">
                <a:ea typeface="新細明體" pitchFamily="18" charset="-120"/>
              </a:rPr>
              <a:t>tri_ex</a:t>
            </a:r>
            <a:r>
              <a:rPr lang="en-US" altLang="zh-TW" dirty="0">
                <a:ea typeface="新細明體" pitchFamily="18" charset="-120"/>
              </a:rPr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begin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   out1 &lt;= in1 when control = '1' else 'Z';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dirty="0">
                <a:ea typeface="新細明體" pitchFamily="18" charset="-120"/>
              </a:rPr>
              <a:t>end </a:t>
            </a:r>
            <a:r>
              <a:rPr lang="en-US" altLang="zh-TW" dirty="0" err="1">
                <a:ea typeface="新細明體" pitchFamily="18" charset="-120"/>
              </a:rPr>
              <a:t>tri_ex_arch</a:t>
            </a:r>
            <a:r>
              <a:rPr lang="en-US" altLang="zh-TW" dirty="0">
                <a:ea typeface="新細明體" pitchFamily="18" charset="-120"/>
              </a:rPr>
              <a:t>;</a:t>
            </a:r>
            <a:endParaRPr lang="en-US" altLang="zh-TW" sz="2100" dirty="0" smtClean="0">
              <a:ea typeface="新細明體" pitchFamily="18" charset="-12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56F609D-9DB1-49A2-B0C5-B9D24B8946F6}" type="slidenum">
              <a:rPr lang="en-US" altLang="en-US" smtClean="0">
                <a:solidFill>
                  <a:srgbClr val="FFFFFF"/>
                </a:solidFill>
              </a:rPr>
              <a:pPr/>
              <a:t>13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533400" y="4724400"/>
            <a:ext cx="8153400" cy="173317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533400" y="2057400"/>
            <a:ext cx="6172200" cy="2667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8440" name="Freeform 9"/>
          <p:cNvSpPr>
            <a:spLocks/>
          </p:cNvSpPr>
          <p:nvPr/>
        </p:nvSpPr>
        <p:spPr bwMode="auto">
          <a:xfrm>
            <a:off x="7696200" y="3048000"/>
            <a:ext cx="533400" cy="838200"/>
          </a:xfrm>
          <a:custGeom>
            <a:avLst/>
            <a:gdLst>
              <a:gd name="T0" fmla="*/ 0 w 336"/>
              <a:gd name="T1" fmla="*/ 2147483647 h 528"/>
              <a:gd name="T2" fmla="*/ 0 w 336"/>
              <a:gd name="T3" fmla="*/ 0 h 528"/>
              <a:gd name="T4" fmla="*/ 2147483647 w 336"/>
              <a:gd name="T5" fmla="*/ 2147483647 h 528"/>
              <a:gd name="T6" fmla="*/ 0 w 336"/>
              <a:gd name="T7" fmla="*/ 2147483647 h 5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528">
                <a:moveTo>
                  <a:pt x="0" y="528"/>
                </a:moveTo>
                <a:lnTo>
                  <a:pt x="0" y="0"/>
                </a:lnTo>
                <a:lnTo>
                  <a:pt x="336" y="336"/>
                </a:lnTo>
                <a:lnTo>
                  <a:pt x="0" y="528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>
            <a:off x="72390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2" name="Freeform 11"/>
          <p:cNvSpPr>
            <a:spLocks/>
          </p:cNvSpPr>
          <p:nvPr/>
        </p:nvSpPr>
        <p:spPr bwMode="auto">
          <a:xfrm>
            <a:off x="7391400" y="2819400"/>
            <a:ext cx="457200" cy="381000"/>
          </a:xfrm>
          <a:custGeom>
            <a:avLst/>
            <a:gdLst>
              <a:gd name="T0" fmla="*/ 0 w 288"/>
              <a:gd name="T1" fmla="*/ 0 h 240"/>
              <a:gd name="T2" fmla="*/ 2147483647 w 288"/>
              <a:gd name="T3" fmla="*/ 0 h 240"/>
              <a:gd name="T4" fmla="*/ 2147483647 w 288"/>
              <a:gd name="T5" fmla="*/ 2147483647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240">
                <a:moveTo>
                  <a:pt x="0" y="0"/>
                </a:moveTo>
                <a:lnTo>
                  <a:pt x="288" y="0"/>
                </a:lnTo>
                <a:lnTo>
                  <a:pt x="288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>
            <a:off x="82296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8153400" y="2971800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445" name="Text Box 14"/>
          <p:cNvSpPr txBox="1">
            <a:spLocks noChangeArrowheads="1"/>
          </p:cNvSpPr>
          <p:nvPr/>
        </p:nvSpPr>
        <p:spPr bwMode="auto">
          <a:xfrm>
            <a:off x="7119938" y="2286000"/>
            <a:ext cx="1209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control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446" name="Text Box 15"/>
          <p:cNvSpPr txBox="1">
            <a:spLocks noChangeArrowheads="1"/>
          </p:cNvSpPr>
          <p:nvPr/>
        </p:nvSpPr>
        <p:spPr bwMode="auto">
          <a:xfrm>
            <a:off x="6858000" y="35052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447" name="TextBox 1"/>
          <p:cNvSpPr txBox="1">
            <a:spLocks noChangeArrowheads="1"/>
          </p:cNvSpPr>
          <p:nvPr/>
        </p:nvSpPr>
        <p:spPr bwMode="auto">
          <a:xfrm>
            <a:off x="3624263" y="1600200"/>
            <a:ext cx="4049712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>
                <a:solidFill>
                  <a:srgbClr val="FF0000"/>
                </a:solidFill>
              </a:rPr>
              <a:t>remember: Z is a scissor</a:t>
            </a:r>
          </a:p>
        </p:txBody>
      </p:sp>
      <p:sp>
        <p:nvSpPr>
          <p:cNvPr id="18448" name="TextBox 1"/>
          <p:cNvSpPr txBox="1">
            <a:spLocks noChangeArrowheads="1"/>
          </p:cNvSpPr>
          <p:nvPr/>
        </p:nvSpPr>
        <p:spPr bwMode="auto">
          <a:xfrm>
            <a:off x="6807200" y="5537544"/>
            <a:ext cx="1522413" cy="5238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Z=float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A decoder (N bits --&gt; 2</a:t>
            </a:r>
            <a:r>
              <a:rPr lang="en-US" altLang="zh-TW" baseline="30000">
                <a:ea typeface="新細明體" pitchFamily="18" charset="-120"/>
              </a:rPr>
              <a:t>N </a:t>
            </a:r>
            <a:r>
              <a:rPr lang="en-US" altLang="zh-TW">
                <a:ea typeface="新細明體" pitchFamily="18" charset="-120"/>
              </a:rPr>
              <a:t>bits)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新細明體" pitchFamily="18" charset="-120"/>
              </a:rPr>
              <a:t> 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E9EB4A5-D0DA-497F-AD5F-86F158B69925}" type="slidenum">
              <a:rPr lang="en-US" altLang="en-US" smtClean="0">
                <a:solidFill>
                  <a:srgbClr val="FFFFFF"/>
                </a:solidFill>
              </a:rPr>
              <a:pPr/>
              <a:t>14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19462" name="Object 4"/>
          <p:cNvGraphicFramePr>
            <a:graphicFrameLocks noChangeAspect="1"/>
          </p:cNvGraphicFramePr>
          <p:nvPr/>
        </p:nvGraphicFramePr>
        <p:xfrm>
          <a:off x="6135688" y="3200400"/>
          <a:ext cx="3008312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6" name="多媒體項目" r:id="rId3" imgW="5557962" imgH="3934305" progId="MS_ClipArt_Gallery.2">
                  <p:embed/>
                </p:oleObj>
              </mc:Choice>
              <mc:Fallback>
                <p:oleObj name="多媒體項目" r:id="rId3" imgW="5557962" imgH="3934305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3200400"/>
                        <a:ext cx="3008312" cy="212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5"/>
          <p:cNvGraphicFramePr>
            <a:graphicFrameLocks noChangeAspect="1"/>
          </p:cNvGraphicFramePr>
          <p:nvPr/>
        </p:nvGraphicFramePr>
        <p:xfrm>
          <a:off x="1295400" y="1905000"/>
          <a:ext cx="2624138" cy="394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7" name="多媒體項目" r:id="rId5" imgW="2624138" imgH="3944938" progId="MS_ClipArt_Gallery.2">
                  <p:embed/>
                </p:oleObj>
              </mc:Choice>
              <mc:Fallback>
                <p:oleObj name="多媒體項目" r:id="rId5" imgW="2624138" imgH="3944938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2624138" cy="394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531813" y="5638800"/>
            <a:ext cx="8380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Tx/>
              <a:buChar char="•"/>
            </a:pPr>
            <a:r>
              <a:rPr lang="en-US" altLang="zh-TW" sz="2400">
                <a:latin typeface="Times New Roman" pitchFamily="18" charset="0"/>
                <a:ea typeface="新細明體" pitchFamily="18" charset="-120"/>
              </a:rPr>
              <a:t>Picture from: http://www.safesdirect.com/safes/meilink/safes.html</a:t>
            </a:r>
            <a:endParaRPr lang="zh-TW" altLang="en-US" sz="2400">
              <a:latin typeface="Times New Roman" pitchFamily="18" charset="0"/>
              <a:ea typeface="新細明體" pitchFamily="18" charset="-120"/>
            </a:endParaRPr>
          </a:p>
        </p:txBody>
      </p:sp>
      <p:pic>
        <p:nvPicPr>
          <p:cNvPr id="19465" name="Picture 7" descr="meilink0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352800"/>
            <a:ext cx="182880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Freeform 8"/>
          <p:cNvSpPr>
            <a:spLocks/>
          </p:cNvSpPr>
          <p:nvPr/>
        </p:nvSpPr>
        <p:spPr bwMode="auto">
          <a:xfrm>
            <a:off x="3505200" y="2578100"/>
            <a:ext cx="1371600" cy="622300"/>
          </a:xfrm>
          <a:custGeom>
            <a:avLst/>
            <a:gdLst>
              <a:gd name="T0" fmla="*/ 0 w 864"/>
              <a:gd name="T1" fmla="*/ 2147483647 h 392"/>
              <a:gd name="T2" fmla="*/ 2147483647 w 864"/>
              <a:gd name="T3" fmla="*/ 2147483647 h 392"/>
              <a:gd name="T4" fmla="*/ 2147483647 w 864"/>
              <a:gd name="T5" fmla="*/ 2147483647 h 3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64" h="392">
                <a:moveTo>
                  <a:pt x="0" y="344"/>
                </a:moveTo>
                <a:cubicBezTo>
                  <a:pt x="48" y="172"/>
                  <a:pt x="96" y="0"/>
                  <a:pt x="240" y="8"/>
                </a:cubicBezTo>
                <a:cubicBezTo>
                  <a:pt x="384" y="16"/>
                  <a:pt x="624" y="204"/>
                  <a:pt x="864" y="392"/>
                </a:cubicBez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7" name="Freeform 9"/>
          <p:cNvSpPr>
            <a:spLocks/>
          </p:cNvSpPr>
          <p:nvPr/>
        </p:nvSpPr>
        <p:spPr bwMode="auto">
          <a:xfrm>
            <a:off x="5486400" y="2489200"/>
            <a:ext cx="1676400" cy="787400"/>
          </a:xfrm>
          <a:custGeom>
            <a:avLst/>
            <a:gdLst>
              <a:gd name="T0" fmla="*/ 0 w 1056"/>
              <a:gd name="T1" fmla="*/ 2147483647 h 496"/>
              <a:gd name="T2" fmla="*/ 2147483647 w 1056"/>
              <a:gd name="T3" fmla="*/ 2147483647 h 496"/>
              <a:gd name="T4" fmla="*/ 2147483647 w 1056"/>
              <a:gd name="T5" fmla="*/ 2147483647 h 4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496">
                <a:moveTo>
                  <a:pt x="0" y="496"/>
                </a:moveTo>
                <a:cubicBezTo>
                  <a:pt x="80" y="264"/>
                  <a:pt x="160" y="32"/>
                  <a:pt x="336" y="16"/>
                </a:cubicBezTo>
                <a:cubicBezTo>
                  <a:pt x="512" y="0"/>
                  <a:pt x="784" y="200"/>
                  <a:pt x="1056" y="40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381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zh-TW" altLang="en-US" sz="1800" smtClean="0">
                <a:ea typeface="新細明體" pitchFamily="18" charset="-120"/>
              </a:rPr>
              <a:t>5) </a:t>
            </a:r>
            <a:r>
              <a:rPr lang="en-US" altLang="zh-TW" sz="1800" smtClean="0">
                <a:ea typeface="新細明體" pitchFamily="18" charset="-120"/>
              </a:rPr>
              <a:t>Decoder: using if statements</a:t>
            </a:r>
            <a:endParaRPr lang="en-US" altLang="zh-TW" sz="2900" smtClean="0">
              <a:ea typeface="新細明體" pitchFamily="18" charset="-12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772400" cy="6019800"/>
          </a:xfrm>
        </p:spPr>
        <p:txBody>
          <a:bodyPr/>
          <a:lstStyle/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library IEEE;--(ok </a:t>
            </a:r>
            <a:r>
              <a:rPr lang="en-US" altLang="zh-TW" sz="1600" dirty="0" err="1">
                <a:ea typeface="新細明體" pitchFamily="18" charset="-120"/>
              </a:rPr>
              <a:t>vivado</a:t>
            </a:r>
            <a:r>
              <a:rPr lang="en-US" altLang="zh-TW" sz="1600" dirty="0">
                <a:ea typeface="新細明體" pitchFamily="18" charset="-120"/>
              </a:rPr>
              <a:t> 2014.4)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use IEEE.STD_LOGIC_1164.ALL;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entity </a:t>
            </a:r>
            <a:r>
              <a:rPr lang="en-US" altLang="zh-TW" sz="1600" dirty="0" err="1">
                <a:ea typeface="新細明體" pitchFamily="18" charset="-120"/>
              </a:rPr>
              <a:t>decoder_ex</a:t>
            </a:r>
            <a:r>
              <a:rPr lang="en-US" altLang="zh-TW" sz="1600" dirty="0">
                <a:ea typeface="新細明體" pitchFamily="18" charset="-120"/>
              </a:rPr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port (in1,in2 : in </a:t>
            </a:r>
            <a:r>
              <a:rPr lang="en-US" altLang="zh-TW" sz="1600" dirty="0" err="1">
                <a:ea typeface="新細明體" pitchFamily="18" charset="-120"/>
              </a:rPr>
              <a:t>std_logic</a:t>
            </a:r>
            <a:r>
              <a:rPr lang="en-US" altLang="zh-TW" sz="1600" dirty="0">
                <a:ea typeface="新細明體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out00,out01,out10,out11 : out </a:t>
            </a:r>
            <a:r>
              <a:rPr lang="en-US" altLang="zh-TW" sz="1600" dirty="0" err="1">
                <a:ea typeface="新細明體" pitchFamily="18" charset="-120"/>
              </a:rPr>
              <a:t>std_logic</a:t>
            </a:r>
            <a:r>
              <a:rPr lang="en-US" altLang="zh-TW" sz="1600" dirty="0">
                <a:ea typeface="新細明體" pitchFamily="18" charset="-120"/>
              </a:rPr>
              <a:t>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end </a:t>
            </a:r>
            <a:r>
              <a:rPr lang="en-US" altLang="zh-TW" sz="1600" dirty="0" err="1">
                <a:ea typeface="新細明體" pitchFamily="18" charset="-120"/>
              </a:rPr>
              <a:t>decoder_ex</a:t>
            </a:r>
            <a:r>
              <a:rPr lang="en-US" altLang="zh-TW" sz="1600" dirty="0">
                <a:ea typeface="新細明體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architecture </a:t>
            </a:r>
            <a:r>
              <a:rPr lang="en-US" altLang="zh-TW" sz="1600" dirty="0" err="1">
                <a:ea typeface="新細明體" pitchFamily="18" charset="-120"/>
              </a:rPr>
              <a:t>decoder_ex_arch</a:t>
            </a:r>
            <a:r>
              <a:rPr lang="en-US" altLang="zh-TW" sz="1600" dirty="0">
                <a:ea typeface="新細明體" pitchFamily="18" charset="-120"/>
              </a:rPr>
              <a:t> of </a:t>
            </a:r>
            <a:r>
              <a:rPr lang="en-US" altLang="zh-TW" sz="1600" dirty="0" err="1">
                <a:ea typeface="新細明體" pitchFamily="18" charset="-120"/>
              </a:rPr>
              <a:t>decoder_ex</a:t>
            </a:r>
            <a:r>
              <a:rPr lang="en-US" altLang="zh-TW" sz="1600" dirty="0">
                <a:ea typeface="新細明體" pitchFamily="18" charset="-120"/>
              </a:rPr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process (in1, in2)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if in1 = '0' and in2 = '0' then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 out00 &lt;= '1';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else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 out00 &lt;= '0';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end if;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if in1 = '0' and in2 = '1' then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 out01 &lt;= '1';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else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 out01 &lt;= '0';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end if;</a:t>
            </a:r>
            <a:endParaRPr lang="en-US" altLang="zh-TW" sz="1600" dirty="0" smtClean="0">
              <a:ea typeface="新細明體" pitchFamily="18" charset="-120"/>
            </a:endParaRP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F120DF2-A537-4EC6-8C39-B50138F194A1}" type="slidenum">
              <a:rPr lang="en-US" altLang="en-US" smtClean="0">
                <a:solidFill>
                  <a:srgbClr val="FFFFFF"/>
                </a:solidFill>
              </a:rPr>
              <a:pPr/>
              <a:t>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1066800" y="2590800"/>
            <a:ext cx="4343400" cy="2667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1066800" y="5257800"/>
            <a:ext cx="4343400" cy="160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476500" y="2057400"/>
            <a:ext cx="762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legacyPerspectiveTopLeft"/>
            <a:lightRig rig="legacyNormal3" dir="r"/>
          </a:scene3d>
          <a:sp3d extrusionH="201600" prstMaterial="legacyMetal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0490" name="Freeform 11"/>
          <p:cNvSpPr>
            <a:spLocks/>
          </p:cNvSpPr>
          <p:nvPr/>
        </p:nvSpPr>
        <p:spPr bwMode="auto">
          <a:xfrm>
            <a:off x="6172200" y="3962400"/>
            <a:ext cx="457200" cy="381000"/>
          </a:xfrm>
          <a:custGeom>
            <a:avLst/>
            <a:gdLst>
              <a:gd name="T0" fmla="*/ 0 w 288"/>
              <a:gd name="T1" fmla="*/ 0 h 240"/>
              <a:gd name="T2" fmla="*/ 0 w 288"/>
              <a:gd name="T3" fmla="*/ 2147483647 h 240"/>
              <a:gd name="T4" fmla="*/ 2147483647 w 288"/>
              <a:gd name="T5" fmla="*/ 2147483647 h 240"/>
              <a:gd name="T6" fmla="*/ 0 w 288"/>
              <a:gd name="T7" fmla="*/ 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8" h="240">
                <a:moveTo>
                  <a:pt x="0" y="0"/>
                </a:moveTo>
                <a:lnTo>
                  <a:pt x="0" y="240"/>
                </a:lnTo>
                <a:lnTo>
                  <a:pt x="288" y="144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Oval 12"/>
          <p:cNvSpPr>
            <a:spLocks noChangeArrowheads="1"/>
          </p:cNvSpPr>
          <p:nvPr/>
        </p:nvSpPr>
        <p:spPr bwMode="auto">
          <a:xfrm>
            <a:off x="6629400" y="41148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5638800" y="4191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 flipV="1">
            <a:off x="6781800" y="4191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4" name="Freeform 15"/>
          <p:cNvSpPr>
            <a:spLocks/>
          </p:cNvSpPr>
          <p:nvPr/>
        </p:nvSpPr>
        <p:spPr bwMode="auto">
          <a:xfrm>
            <a:off x="6172200" y="4800600"/>
            <a:ext cx="457200" cy="381000"/>
          </a:xfrm>
          <a:custGeom>
            <a:avLst/>
            <a:gdLst>
              <a:gd name="T0" fmla="*/ 0 w 288"/>
              <a:gd name="T1" fmla="*/ 0 h 240"/>
              <a:gd name="T2" fmla="*/ 0 w 288"/>
              <a:gd name="T3" fmla="*/ 2147483647 h 240"/>
              <a:gd name="T4" fmla="*/ 2147483647 w 288"/>
              <a:gd name="T5" fmla="*/ 2147483647 h 240"/>
              <a:gd name="T6" fmla="*/ 0 w 288"/>
              <a:gd name="T7" fmla="*/ 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8" h="240">
                <a:moveTo>
                  <a:pt x="0" y="0"/>
                </a:moveTo>
                <a:lnTo>
                  <a:pt x="0" y="240"/>
                </a:lnTo>
                <a:lnTo>
                  <a:pt x="288" y="144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5" name="Oval 16"/>
          <p:cNvSpPr>
            <a:spLocks noChangeArrowheads="1"/>
          </p:cNvSpPr>
          <p:nvPr/>
        </p:nvSpPr>
        <p:spPr bwMode="auto">
          <a:xfrm>
            <a:off x="6629400" y="49530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 flipV="1">
            <a:off x="6781800" y="5029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7" name="Freeform 18"/>
          <p:cNvSpPr>
            <a:spLocks/>
          </p:cNvSpPr>
          <p:nvPr/>
        </p:nvSpPr>
        <p:spPr bwMode="auto">
          <a:xfrm>
            <a:off x="7264400" y="3657600"/>
            <a:ext cx="749300" cy="622300"/>
          </a:xfrm>
          <a:custGeom>
            <a:avLst/>
            <a:gdLst>
              <a:gd name="T0" fmla="*/ 2147483647 w 472"/>
              <a:gd name="T1" fmla="*/ 0 h 392"/>
              <a:gd name="T2" fmla="*/ 2147483647 w 472"/>
              <a:gd name="T3" fmla="*/ 2147483647 h 392"/>
              <a:gd name="T4" fmla="*/ 2147483647 w 472"/>
              <a:gd name="T5" fmla="*/ 2147483647 h 392"/>
              <a:gd name="T6" fmla="*/ 2147483647 w 472"/>
              <a:gd name="T7" fmla="*/ 2147483647 h 392"/>
              <a:gd name="T8" fmla="*/ 2147483647 w 472"/>
              <a:gd name="T9" fmla="*/ 2147483647 h 392"/>
              <a:gd name="T10" fmla="*/ 2147483647 w 472"/>
              <a:gd name="T11" fmla="*/ 2147483647 h 3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392">
                <a:moveTo>
                  <a:pt x="32" y="0"/>
                </a:moveTo>
                <a:cubicBezTo>
                  <a:pt x="140" y="8"/>
                  <a:pt x="248" y="16"/>
                  <a:pt x="320" y="48"/>
                </a:cubicBezTo>
                <a:cubicBezTo>
                  <a:pt x="392" y="80"/>
                  <a:pt x="472" y="144"/>
                  <a:pt x="464" y="192"/>
                </a:cubicBezTo>
                <a:cubicBezTo>
                  <a:pt x="456" y="240"/>
                  <a:pt x="344" y="304"/>
                  <a:pt x="272" y="336"/>
                </a:cubicBezTo>
                <a:cubicBezTo>
                  <a:pt x="200" y="368"/>
                  <a:pt x="64" y="376"/>
                  <a:pt x="32" y="384"/>
                </a:cubicBezTo>
                <a:cubicBezTo>
                  <a:pt x="0" y="392"/>
                  <a:pt x="40" y="388"/>
                  <a:pt x="80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8" name="Freeform 19"/>
          <p:cNvSpPr>
            <a:spLocks/>
          </p:cNvSpPr>
          <p:nvPr/>
        </p:nvSpPr>
        <p:spPr bwMode="auto">
          <a:xfrm>
            <a:off x="7239000" y="3657600"/>
            <a:ext cx="330200" cy="609600"/>
          </a:xfrm>
          <a:custGeom>
            <a:avLst/>
            <a:gdLst>
              <a:gd name="T0" fmla="*/ 0 w 208"/>
              <a:gd name="T1" fmla="*/ 0 h 384"/>
              <a:gd name="T2" fmla="*/ 2147483647 w 208"/>
              <a:gd name="T3" fmla="*/ 2147483647 h 384"/>
              <a:gd name="T4" fmla="*/ 2147483647 w 208"/>
              <a:gd name="T5" fmla="*/ 2147483647 h 384"/>
              <a:gd name="T6" fmla="*/ 2147483647 w 208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8" h="384">
                <a:moveTo>
                  <a:pt x="0" y="0"/>
                </a:moveTo>
                <a:cubicBezTo>
                  <a:pt x="56" y="28"/>
                  <a:pt x="112" y="56"/>
                  <a:pt x="144" y="96"/>
                </a:cubicBezTo>
                <a:cubicBezTo>
                  <a:pt x="176" y="136"/>
                  <a:pt x="208" y="192"/>
                  <a:pt x="192" y="240"/>
                </a:cubicBezTo>
                <a:cubicBezTo>
                  <a:pt x="176" y="288"/>
                  <a:pt x="112" y="336"/>
                  <a:pt x="48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9" name="Oval 20"/>
          <p:cNvSpPr>
            <a:spLocks noChangeArrowheads="1"/>
          </p:cNvSpPr>
          <p:nvPr/>
        </p:nvSpPr>
        <p:spPr bwMode="auto">
          <a:xfrm>
            <a:off x="8001000" y="38862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00" name="Freeform 21"/>
          <p:cNvSpPr>
            <a:spLocks/>
          </p:cNvSpPr>
          <p:nvPr/>
        </p:nvSpPr>
        <p:spPr bwMode="auto">
          <a:xfrm>
            <a:off x="7315200" y="4495800"/>
            <a:ext cx="749300" cy="622300"/>
          </a:xfrm>
          <a:custGeom>
            <a:avLst/>
            <a:gdLst>
              <a:gd name="T0" fmla="*/ 2147483647 w 472"/>
              <a:gd name="T1" fmla="*/ 0 h 392"/>
              <a:gd name="T2" fmla="*/ 2147483647 w 472"/>
              <a:gd name="T3" fmla="*/ 2147483647 h 392"/>
              <a:gd name="T4" fmla="*/ 2147483647 w 472"/>
              <a:gd name="T5" fmla="*/ 2147483647 h 392"/>
              <a:gd name="T6" fmla="*/ 2147483647 w 472"/>
              <a:gd name="T7" fmla="*/ 2147483647 h 392"/>
              <a:gd name="T8" fmla="*/ 2147483647 w 472"/>
              <a:gd name="T9" fmla="*/ 2147483647 h 392"/>
              <a:gd name="T10" fmla="*/ 2147483647 w 472"/>
              <a:gd name="T11" fmla="*/ 2147483647 h 3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392">
                <a:moveTo>
                  <a:pt x="32" y="0"/>
                </a:moveTo>
                <a:cubicBezTo>
                  <a:pt x="140" y="8"/>
                  <a:pt x="248" y="16"/>
                  <a:pt x="320" y="48"/>
                </a:cubicBezTo>
                <a:cubicBezTo>
                  <a:pt x="392" y="80"/>
                  <a:pt x="472" y="144"/>
                  <a:pt x="464" y="192"/>
                </a:cubicBezTo>
                <a:cubicBezTo>
                  <a:pt x="456" y="240"/>
                  <a:pt x="344" y="304"/>
                  <a:pt x="272" y="336"/>
                </a:cubicBezTo>
                <a:cubicBezTo>
                  <a:pt x="200" y="368"/>
                  <a:pt x="64" y="376"/>
                  <a:pt x="32" y="384"/>
                </a:cubicBezTo>
                <a:cubicBezTo>
                  <a:pt x="0" y="392"/>
                  <a:pt x="40" y="388"/>
                  <a:pt x="80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1" name="Freeform 22"/>
          <p:cNvSpPr>
            <a:spLocks/>
          </p:cNvSpPr>
          <p:nvPr/>
        </p:nvSpPr>
        <p:spPr bwMode="auto">
          <a:xfrm>
            <a:off x="7289800" y="4495800"/>
            <a:ext cx="330200" cy="609600"/>
          </a:xfrm>
          <a:custGeom>
            <a:avLst/>
            <a:gdLst>
              <a:gd name="T0" fmla="*/ 0 w 208"/>
              <a:gd name="T1" fmla="*/ 0 h 384"/>
              <a:gd name="T2" fmla="*/ 2147483647 w 208"/>
              <a:gd name="T3" fmla="*/ 2147483647 h 384"/>
              <a:gd name="T4" fmla="*/ 2147483647 w 208"/>
              <a:gd name="T5" fmla="*/ 2147483647 h 384"/>
              <a:gd name="T6" fmla="*/ 2147483647 w 208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8" h="384">
                <a:moveTo>
                  <a:pt x="0" y="0"/>
                </a:moveTo>
                <a:cubicBezTo>
                  <a:pt x="56" y="28"/>
                  <a:pt x="112" y="56"/>
                  <a:pt x="144" y="96"/>
                </a:cubicBezTo>
                <a:cubicBezTo>
                  <a:pt x="176" y="136"/>
                  <a:pt x="208" y="192"/>
                  <a:pt x="192" y="240"/>
                </a:cubicBezTo>
                <a:cubicBezTo>
                  <a:pt x="176" y="288"/>
                  <a:pt x="112" y="336"/>
                  <a:pt x="48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2" name="Oval 23"/>
          <p:cNvSpPr>
            <a:spLocks noChangeArrowheads="1"/>
          </p:cNvSpPr>
          <p:nvPr/>
        </p:nvSpPr>
        <p:spPr bwMode="auto">
          <a:xfrm>
            <a:off x="8051800" y="47244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03" name="Freeform 24"/>
          <p:cNvSpPr>
            <a:spLocks/>
          </p:cNvSpPr>
          <p:nvPr/>
        </p:nvSpPr>
        <p:spPr bwMode="auto">
          <a:xfrm>
            <a:off x="7391400" y="5257800"/>
            <a:ext cx="749300" cy="622300"/>
          </a:xfrm>
          <a:custGeom>
            <a:avLst/>
            <a:gdLst>
              <a:gd name="T0" fmla="*/ 2147483647 w 472"/>
              <a:gd name="T1" fmla="*/ 0 h 392"/>
              <a:gd name="T2" fmla="*/ 2147483647 w 472"/>
              <a:gd name="T3" fmla="*/ 2147483647 h 392"/>
              <a:gd name="T4" fmla="*/ 2147483647 w 472"/>
              <a:gd name="T5" fmla="*/ 2147483647 h 392"/>
              <a:gd name="T6" fmla="*/ 2147483647 w 472"/>
              <a:gd name="T7" fmla="*/ 2147483647 h 392"/>
              <a:gd name="T8" fmla="*/ 2147483647 w 472"/>
              <a:gd name="T9" fmla="*/ 2147483647 h 392"/>
              <a:gd name="T10" fmla="*/ 2147483647 w 472"/>
              <a:gd name="T11" fmla="*/ 2147483647 h 3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392">
                <a:moveTo>
                  <a:pt x="32" y="0"/>
                </a:moveTo>
                <a:cubicBezTo>
                  <a:pt x="140" y="8"/>
                  <a:pt x="248" y="16"/>
                  <a:pt x="320" y="48"/>
                </a:cubicBezTo>
                <a:cubicBezTo>
                  <a:pt x="392" y="80"/>
                  <a:pt x="472" y="144"/>
                  <a:pt x="464" y="192"/>
                </a:cubicBezTo>
                <a:cubicBezTo>
                  <a:pt x="456" y="240"/>
                  <a:pt x="344" y="304"/>
                  <a:pt x="272" y="336"/>
                </a:cubicBezTo>
                <a:cubicBezTo>
                  <a:pt x="200" y="368"/>
                  <a:pt x="64" y="376"/>
                  <a:pt x="32" y="384"/>
                </a:cubicBezTo>
                <a:cubicBezTo>
                  <a:pt x="0" y="392"/>
                  <a:pt x="40" y="388"/>
                  <a:pt x="80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4" name="Freeform 25"/>
          <p:cNvSpPr>
            <a:spLocks/>
          </p:cNvSpPr>
          <p:nvPr/>
        </p:nvSpPr>
        <p:spPr bwMode="auto">
          <a:xfrm>
            <a:off x="7366000" y="5257800"/>
            <a:ext cx="330200" cy="609600"/>
          </a:xfrm>
          <a:custGeom>
            <a:avLst/>
            <a:gdLst>
              <a:gd name="T0" fmla="*/ 0 w 208"/>
              <a:gd name="T1" fmla="*/ 0 h 384"/>
              <a:gd name="T2" fmla="*/ 2147483647 w 208"/>
              <a:gd name="T3" fmla="*/ 2147483647 h 384"/>
              <a:gd name="T4" fmla="*/ 2147483647 w 208"/>
              <a:gd name="T5" fmla="*/ 2147483647 h 384"/>
              <a:gd name="T6" fmla="*/ 2147483647 w 208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8" h="384">
                <a:moveTo>
                  <a:pt x="0" y="0"/>
                </a:moveTo>
                <a:cubicBezTo>
                  <a:pt x="56" y="28"/>
                  <a:pt x="112" y="56"/>
                  <a:pt x="144" y="96"/>
                </a:cubicBezTo>
                <a:cubicBezTo>
                  <a:pt x="176" y="136"/>
                  <a:pt x="208" y="192"/>
                  <a:pt x="192" y="240"/>
                </a:cubicBezTo>
                <a:cubicBezTo>
                  <a:pt x="176" y="288"/>
                  <a:pt x="112" y="336"/>
                  <a:pt x="48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5" name="Oval 26"/>
          <p:cNvSpPr>
            <a:spLocks noChangeArrowheads="1"/>
          </p:cNvSpPr>
          <p:nvPr/>
        </p:nvSpPr>
        <p:spPr bwMode="auto">
          <a:xfrm>
            <a:off x="8128000" y="54864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06" name="Freeform 27"/>
          <p:cNvSpPr>
            <a:spLocks/>
          </p:cNvSpPr>
          <p:nvPr/>
        </p:nvSpPr>
        <p:spPr bwMode="auto">
          <a:xfrm>
            <a:off x="7239000" y="2971800"/>
            <a:ext cx="749300" cy="622300"/>
          </a:xfrm>
          <a:custGeom>
            <a:avLst/>
            <a:gdLst>
              <a:gd name="T0" fmla="*/ 2147483647 w 472"/>
              <a:gd name="T1" fmla="*/ 0 h 392"/>
              <a:gd name="T2" fmla="*/ 2147483647 w 472"/>
              <a:gd name="T3" fmla="*/ 2147483647 h 392"/>
              <a:gd name="T4" fmla="*/ 2147483647 w 472"/>
              <a:gd name="T5" fmla="*/ 2147483647 h 392"/>
              <a:gd name="T6" fmla="*/ 2147483647 w 472"/>
              <a:gd name="T7" fmla="*/ 2147483647 h 392"/>
              <a:gd name="T8" fmla="*/ 2147483647 w 472"/>
              <a:gd name="T9" fmla="*/ 2147483647 h 392"/>
              <a:gd name="T10" fmla="*/ 2147483647 w 472"/>
              <a:gd name="T11" fmla="*/ 2147483647 h 3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392">
                <a:moveTo>
                  <a:pt x="32" y="0"/>
                </a:moveTo>
                <a:cubicBezTo>
                  <a:pt x="140" y="8"/>
                  <a:pt x="248" y="16"/>
                  <a:pt x="320" y="48"/>
                </a:cubicBezTo>
                <a:cubicBezTo>
                  <a:pt x="392" y="80"/>
                  <a:pt x="472" y="144"/>
                  <a:pt x="464" y="192"/>
                </a:cubicBezTo>
                <a:cubicBezTo>
                  <a:pt x="456" y="240"/>
                  <a:pt x="344" y="304"/>
                  <a:pt x="272" y="336"/>
                </a:cubicBezTo>
                <a:cubicBezTo>
                  <a:pt x="200" y="368"/>
                  <a:pt x="64" y="376"/>
                  <a:pt x="32" y="384"/>
                </a:cubicBezTo>
                <a:cubicBezTo>
                  <a:pt x="0" y="392"/>
                  <a:pt x="40" y="388"/>
                  <a:pt x="80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7" name="Freeform 28"/>
          <p:cNvSpPr>
            <a:spLocks/>
          </p:cNvSpPr>
          <p:nvPr/>
        </p:nvSpPr>
        <p:spPr bwMode="auto">
          <a:xfrm>
            <a:off x="7213600" y="2971800"/>
            <a:ext cx="330200" cy="609600"/>
          </a:xfrm>
          <a:custGeom>
            <a:avLst/>
            <a:gdLst>
              <a:gd name="T0" fmla="*/ 0 w 208"/>
              <a:gd name="T1" fmla="*/ 0 h 384"/>
              <a:gd name="T2" fmla="*/ 2147483647 w 208"/>
              <a:gd name="T3" fmla="*/ 2147483647 h 384"/>
              <a:gd name="T4" fmla="*/ 2147483647 w 208"/>
              <a:gd name="T5" fmla="*/ 2147483647 h 384"/>
              <a:gd name="T6" fmla="*/ 2147483647 w 208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8" h="384">
                <a:moveTo>
                  <a:pt x="0" y="0"/>
                </a:moveTo>
                <a:cubicBezTo>
                  <a:pt x="56" y="28"/>
                  <a:pt x="112" y="56"/>
                  <a:pt x="144" y="96"/>
                </a:cubicBezTo>
                <a:cubicBezTo>
                  <a:pt x="176" y="136"/>
                  <a:pt x="208" y="192"/>
                  <a:pt x="192" y="240"/>
                </a:cubicBezTo>
                <a:cubicBezTo>
                  <a:pt x="176" y="288"/>
                  <a:pt x="112" y="336"/>
                  <a:pt x="48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8" name="Oval 29"/>
          <p:cNvSpPr>
            <a:spLocks noChangeArrowheads="1"/>
          </p:cNvSpPr>
          <p:nvPr/>
        </p:nvSpPr>
        <p:spPr bwMode="auto">
          <a:xfrm>
            <a:off x="7975600" y="32004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09" name="Line 30"/>
          <p:cNvSpPr>
            <a:spLocks noChangeShapeType="1"/>
          </p:cNvSpPr>
          <p:nvPr/>
        </p:nvSpPr>
        <p:spPr bwMode="auto">
          <a:xfrm>
            <a:off x="8128000" y="3276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10" name="Line 31"/>
          <p:cNvSpPr>
            <a:spLocks noChangeShapeType="1"/>
          </p:cNvSpPr>
          <p:nvPr/>
        </p:nvSpPr>
        <p:spPr bwMode="auto">
          <a:xfrm>
            <a:off x="81534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11" name="Line 32"/>
          <p:cNvSpPr>
            <a:spLocks noChangeShapeType="1"/>
          </p:cNvSpPr>
          <p:nvPr/>
        </p:nvSpPr>
        <p:spPr bwMode="auto">
          <a:xfrm>
            <a:off x="8229600" y="4800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12" name="Line 33"/>
          <p:cNvSpPr>
            <a:spLocks noChangeShapeType="1"/>
          </p:cNvSpPr>
          <p:nvPr/>
        </p:nvSpPr>
        <p:spPr bwMode="auto">
          <a:xfrm>
            <a:off x="8305800" y="5562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13" name="Freeform 34"/>
          <p:cNvSpPr>
            <a:spLocks/>
          </p:cNvSpPr>
          <p:nvPr/>
        </p:nvSpPr>
        <p:spPr bwMode="auto">
          <a:xfrm>
            <a:off x="5867400" y="3429000"/>
            <a:ext cx="1600200" cy="762000"/>
          </a:xfrm>
          <a:custGeom>
            <a:avLst/>
            <a:gdLst>
              <a:gd name="T0" fmla="*/ 0 w 864"/>
              <a:gd name="T1" fmla="*/ 2147483647 h 624"/>
              <a:gd name="T2" fmla="*/ 0 w 864"/>
              <a:gd name="T3" fmla="*/ 0 h 624"/>
              <a:gd name="T4" fmla="*/ 2147483647 w 864"/>
              <a:gd name="T5" fmla="*/ 0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64" h="624">
                <a:moveTo>
                  <a:pt x="0" y="624"/>
                </a:moveTo>
                <a:lnTo>
                  <a:pt x="0" y="0"/>
                </a:lnTo>
                <a:lnTo>
                  <a:pt x="86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4" name="Freeform 35"/>
          <p:cNvSpPr>
            <a:spLocks/>
          </p:cNvSpPr>
          <p:nvPr/>
        </p:nvSpPr>
        <p:spPr bwMode="auto">
          <a:xfrm>
            <a:off x="6096000" y="3124200"/>
            <a:ext cx="1295400" cy="1905000"/>
          </a:xfrm>
          <a:custGeom>
            <a:avLst/>
            <a:gdLst>
              <a:gd name="T0" fmla="*/ 0 w 912"/>
              <a:gd name="T1" fmla="*/ 2147483647 h 1200"/>
              <a:gd name="T2" fmla="*/ 0 w 912"/>
              <a:gd name="T3" fmla="*/ 0 h 1200"/>
              <a:gd name="T4" fmla="*/ 2147483647 w 912"/>
              <a:gd name="T5" fmla="*/ 0 h 1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1200">
                <a:moveTo>
                  <a:pt x="0" y="1200"/>
                </a:moveTo>
                <a:lnTo>
                  <a:pt x="0" y="0"/>
                </a:lnTo>
                <a:lnTo>
                  <a:pt x="912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5" name="Freeform 36"/>
          <p:cNvSpPr>
            <a:spLocks/>
          </p:cNvSpPr>
          <p:nvPr/>
        </p:nvSpPr>
        <p:spPr bwMode="auto">
          <a:xfrm>
            <a:off x="7086600" y="3124200"/>
            <a:ext cx="457200" cy="762000"/>
          </a:xfrm>
          <a:custGeom>
            <a:avLst/>
            <a:gdLst>
              <a:gd name="T0" fmla="*/ 0 w 240"/>
              <a:gd name="T1" fmla="*/ 0 h 480"/>
              <a:gd name="T2" fmla="*/ 0 w 240"/>
              <a:gd name="T3" fmla="*/ 2147483647 h 480"/>
              <a:gd name="T4" fmla="*/ 2147483647 w 240"/>
              <a:gd name="T5" fmla="*/ 2147483647 h 4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0" h="480">
                <a:moveTo>
                  <a:pt x="0" y="0"/>
                </a:moveTo>
                <a:lnTo>
                  <a:pt x="0" y="480"/>
                </a:lnTo>
                <a:lnTo>
                  <a:pt x="240" y="48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6" name="Freeform 37"/>
          <p:cNvSpPr>
            <a:spLocks/>
          </p:cNvSpPr>
          <p:nvPr/>
        </p:nvSpPr>
        <p:spPr bwMode="auto">
          <a:xfrm>
            <a:off x="6934200" y="3429000"/>
            <a:ext cx="685800" cy="1981200"/>
          </a:xfrm>
          <a:custGeom>
            <a:avLst/>
            <a:gdLst>
              <a:gd name="T0" fmla="*/ 0 w 480"/>
              <a:gd name="T1" fmla="*/ 0 h 1248"/>
              <a:gd name="T2" fmla="*/ 0 w 480"/>
              <a:gd name="T3" fmla="*/ 2147483647 h 1248"/>
              <a:gd name="T4" fmla="*/ 2147483647 w 480"/>
              <a:gd name="T5" fmla="*/ 2147483647 h 12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0" h="1248">
                <a:moveTo>
                  <a:pt x="0" y="0"/>
                </a:moveTo>
                <a:lnTo>
                  <a:pt x="0" y="1248"/>
                </a:lnTo>
                <a:lnTo>
                  <a:pt x="480" y="12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7" name="Freeform 38"/>
          <p:cNvSpPr>
            <a:spLocks/>
          </p:cNvSpPr>
          <p:nvPr/>
        </p:nvSpPr>
        <p:spPr bwMode="auto">
          <a:xfrm>
            <a:off x="6858000" y="5029200"/>
            <a:ext cx="838200" cy="609600"/>
          </a:xfrm>
          <a:custGeom>
            <a:avLst/>
            <a:gdLst>
              <a:gd name="T0" fmla="*/ 0 w 480"/>
              <a:gd name="T1" fmla="*/ 0 h 384"/>
              <a:gd name="T2" fmla="*/ 0 w 480"/>
              <a:gd name="T3" fmla="*/ 2147483647 h 384"/>
              <a:gd name="T4" fmla="*/ 2147483647 w 480"/>
              <a:gd name="T5" fmla="*/ 2147483647 h 3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0" h="384">
                <a:moveTo>
                  <a:pt x="0" y="0"/>
                </a:moveTo>
                <a:lnTo>
                  <a:pt x="0" y="384"/>
                </a:lnTo>
                <a:lnTo>
                  <a:pt x="480" y="38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8" name="Freeform 39"/>
          <p:cNvSpPr>
            <a:spLocks/>
          </p:cNvSpPr>
          <p:nvPr/>
        </p:nvSpPr>
        <p:spPr bwMode="auto">
          <a:xfrm>
            <a:off x="7086600" y="4191000"/>
            <a:ext cx="381000" cy="381000"/>
          </a:xfrm>
          <a:custGeom>
            <a:avLst/>
            <a:gdLst>
              <a:gd name="T0" fmla="*/ 0 w 240"/>
              <a:gd name="T1" fmla="*/ 0 h 192"/>
              <a:gd name="T2" fmla="*/ 0 w 240"/>
              <a:gd name="T3" fmla="*/ 2147483647 h 192"/>
              <a:gd name="T4" fmla="*/ 2147483647 w 24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0" h="192">
                <a:moveTo>
                  <a:pt x="0" y="0"/>
                </a:moveTo>
                <a:lnTo>
                  <a:pt x="0" y="192"/>
                </a:lnTo>
                <a:lnTo>
                  <a:pt x="24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9" name="Oval 40"/>
          <p:cNvSpPr>
            <a:spLocks noChangeArrowheads="1"/>
          </p:cNvSpPr>
          <p:nvPr/>
        </p:nvSpPr>
        <p:spPr bwMode="auto">
          <a:xfrm>
            <a:off x="7010400" y="4114800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0" name="Oval 41"/>
          <p:cNvSpPr>
            <a:spLocks noChangeArrowheads="1"/>
          </p:cNvSpPr>
          <p:nvPr/>
        </p:nvSpPr>
        <p:spPr bwMode="auto">
          <a:xfrm>
            <a:off x="5791200" y="4038600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1" name="Oval 42"/>
          <p:cNvSpPr>
            <a:spLocks noChangeArrowheads="1"/>
          </p:cNvSpPr>
          <p:nvPr/>
        </p:nvSpPr>
        <p:spPr bwMode="auto">
          <a:xfrm>
            <a:off x="7086600" y="3048000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2" name="Oval 43"/>
          <p:cNvSpPr>
            <a:spLocks noChangeArrowheads="1"/>
          </p:cNvSpPr>
          <p:nvPr/>
        </p:nvSpPr>
        <p:spPr bwMode="auto">
          <a:xfrm>
            <a:off x="5943600" y="4953000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3" name="Oval 44"/>
          <p:cNvSpPr>
            <a:spLocks noChangeArrowheads="1"/>
          </p:cNvSpPr>
          <p:nvPr/>
        </p:nvSpPr>
        <p:spPr bwMode="auto">
          <a:xfrm>
            <a:off x="6858000" y="3352800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524" name="Line 45"/>
          <p:cNvSpPr>
            <a:spLocks noChangeShapeType="1"/>
          </p:cNvSpPr>
          <p:nvPr/>
        </p:nvSpPr>
        <p:spPr bwMode="auto">
          <a:xfrm>
            <a:off x="57150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25" name="Text Box 46"/>
          <p:cNvSpPr txBox="1">
            <a:spLocks noChangeArrowheads="1"/>
          </p:cNvSpPr>
          <p:nvPr/>
        </p:nvSpPr>
        <p:spPr bwMode="auto">
          <a:xfrm>
            <a:off x="5334000" y="35814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26" name="Text Box 47"/>
          <p:cNvSpPr txBox="1">
            <a:spLocks noChangeArrowheads="1"/>
          </p:cNvSpPr>
          <p:nvPr/>
        </p:nvSpPr>
        <p:spPr bwMode="auto">
          <a:xfrm>
            <a:off x="5486400" y="52578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in2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27" name="Text Box 48"/>
          <p:cNvSpPr txBox="1">
            <a:spLocks noChangeArrowheads="1"/>
          </p:cNvSpPr>
          <p:nvPr/>
        </p:nvSpPr>
        <p:spPr bwMode="auto">
          <a:xfrm>
            <a:off x="7845425" y="3200400"/>
            <a:ext cx="993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  <a:ea typeface="新細明體" pitchFamily="18" charset="-120"/>
              </a:rPr>
              <a:t>out00</a:t>
            </a:r>
            <a:endParaRPr kumimoji="1" lang="en-US" altLang="zh-TW" sz="2800" dirty="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28" name="Text Box 49"/>
          <p:cNvSpPr txBox="1">
            <a:spLocks noChangeArrowheads="1"/>
          </p:cNvSpPr>
          <p:nvPr/>
        </p:nvSpPr>
        <p:spPr bwMode="auto">
          <a:xfrm>
            <a:off x="8001000" y="3886200"/>
            <a:ext cx="993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out10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29" name="Text Box 50"/>
          <p:cNvSpPr txBox="1">
            <a:spLocks noChangeArrowheads="1"/>
          </p:cNvSpPr>
          <p:nvPr/>
        </p:nvSpPr>
        <p:spPr bwMode="auto">
          <a:xfrm>
            <a:off x="8150225" y="4648200"/>
            <a:ext cx="993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30" name="Text Box 51"/>
          <p:cNvSpPr txBox="1">
            <a:spLocks noChangeArrowheads="1"/>
          </p:cNvSpPr>
          <p:nvPr/>
        </p:nvSpPr>
        <p:spPr bwMode="auto">
          <a:xfrm>
            <a:off x="8150225" y="5410200"/>
            <a:ext cx="993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out01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31" name="Freeform 53"/>
          <p:cNvSpPr>
            <a:spLocks/>
          </p:cNvSpPr>
          <p:nvPr/>
        </p:nvSpPr>
        <p:spPr bwMode="auto">
          <a:xfrm>
            <a:off x="8305800" y="2590800"/>
            <a:ext cx="609600" cy="1371600"/>
          </a:xfrm>
          <a:custGeom>
            <a:avLst/>
            <a:gdLst>
              <a:gd name="T0" fmla="*/ 2147483647 w 384"/>
              <a:gd name="T1" fmla="*/ 2147483647 h 864"/>
              <a:gd name="T2" fmla="*/ 2147483647 w 384"/>
              <a:gd name="T3" fmla="*/ 2147483647 h 864"/>
              <a:gd name="T4" fmla="*/ 2147483647 w 384"/>
              <a:gd name="T5" fmla="*/ 2147483647 h 864"/>
              <a:gd name="T6" fmla="*/ 0 w 384"/>
              <a:gd name="T7" fmla="*/ 2147483647 h 864"/>
              <a:gd name="T8" fmla="*/ 0 w 384"/>
              <a:gd name="T9" fmla="*/ 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4" h="864">
                <a:moveTo>
                  <a:pt x="240" y="864"/>
                </a:moveTo>
                <a:lnTo>
                  <a:pt x="384" y="864"/>
                </a:lnTo>
                <a:lnTo>
                  <a:pt x="384" y="192"/>
                </a:lnTo>
                <a:lnTo>
                  <a:pt x="0" y="192"/>
                </a:ln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32" name="TextBox 1"/>
          <p:cNvSpPr txBox="1">
            <a:spLocks noChangeArrowheads="1"/>
          </p:cNvSpPr>
          <p:nvPr/>
        </p:nvSpPr>
        <p:spPr bwMode="auto">
          <a:xfrm>
            <a:off x="5943600" y="762000"/>
            <a:ext cx="24003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>
                <a:solidFill>
                  <a:srgbClr val="FFC000"/>
                </a:solidFill>
              </a:rPr>
              <a:t>sensitivity list</a:t>
            </a:r>
          </a:p>
        </p:txBody>
      </p:sp>
      <p:sp>
        <p:nvSpPr>
          <p:cNvPr id="20533" name="TextBox 2"/>
          <p:cNvSpPr txBox="1">
            <a:spLocks noChangeArrowheads="1"/>
          </p:cNvSpPr>
          <p:nvPr/>
        </p:nvSpPr>
        <p:spPr bwMode="auto">
          <a:xfrm>
            <a:off x="4624388" y="1673225"/>
            <a:ext cx="4429125" cy="6778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</a:rPr>
              <a:t>in='1' and in2='0', open the safe</a:t>
            </a:r>
          </a:p>
          <a:p>
            <a:endParaRPr lang="en-US" altLang="en-US"/>
          </a:p>
        </p:txBody>
      </p:sp>
      <p:sp>
        <p:nvSpPr>
          <p:cNvPr id="20534" name="TextBox 10"/>
          <p:cNvSpPr txBox="1">
            <a:spLocks noChangeArrowheads="1"/>
          </p:cNvSpPr>
          <p:nvPr/>
        </p:nvSpPr>
        <p:spPr bwMode="auto">
          <a:xfrm>
            <a:off x="3070224" y="5669756"/>
            <a:ext cx="1176338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>
                <a:solidFill>
                  <a:srgbClr val="92D050"/>
                </a:solidFill>
              </a:rPr>
              <a:t>case 2</a:t>
            </a:r>
          </a:p>
        </p:txBody>
      </p:sp>
      <p:sp>
        <p:nvSpPr>
          <p:cNvPr id="20535" name="TextBox 10"/>
          <p:cNvSpPr txBox="1">
            <a:spLocks noChangeArrowheads="1"/>
          </p:cNvSpPr>
          <p:nvPr/>
        </p:nvSpPr>
        <p:spPr bwMode="auto">
          <a:xfrm>
            <a:off x="3069430" y="4279900"/>
            <a:ext cx="1177925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>
                <a:solidFill>
                  <a:srgbClr val="92D050"/>
                </a:solidFill>
              </a:rPr>
              <a:t>case 1</a:t>
            </a:r>
          </a:p>
        </p:txBody>
      </p:sp>
      <p:cxnSp>
        <p:nvCxnSpPr>
          <p:cNvPr id="3" name="Straight Arrow Connector 2"/>
          <p:cNvCxnSpPr>
            <a:stCxn id="20532" idx="1"/>
          </p:cNvCxnSpPr>
          <p:nvPr/>
        </p:nvCxnSpPr>
        <p:spPr>
          <a:xfrm flipH="1">
            <a:off x="2590800" y="992982"/>
            <a:ext cx="3352800" cy="2207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381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zh-TW" altLang="en-US" sz="2100" smtClean="0">
                <a:ea typeface="新細明體" pitchFamily="18" charset="-120"/>
              </a:rPr>
              <a:t>(</a:t>
            </a:r>
            <a:r>
              <a:rPr lang="en-US" altLang="zh-TW" sz="2100" smtClean="0">
                <a:ea typeface="新細明體" pitchFamily="18" charset="-120"/>
              </a:rPr>
              <a:t>contin.)Decoder</a:t>
            </a:r>
            <a:endParaRPr lang="en-US" altLang="zh-TW" sz="2900" smtClean="0">
              <a:ea typeface="新細明體" pitchFamily="18" charset="-12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7924800" cy="4572000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if in1 = '1' and in2 = '0' then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  out10 &lt;= '1';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else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   out10 &lt;= '0';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 end if;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</a:t>
            </a:r>
            <a:r>
              <a:rPr lang="en-US" altLang="zh-TW" sz="2000" dirty="0" smtClean="0">
                <a:ea typeface="新細明體" pitchFamily="18" charset="-120"/>
              </a:rPr>
              <a:t>if </a:t>
            </a:r>
            <a:r>
              <a:rPr lang="en-US" altLang="zh-TW" sz="2000" dirty="0">
                <a:ea typeface="新細明體" pitchFamily="18" charset="-120"/>
              </a:rPr>
              <a:t>in1 = '1' and in2 = '1' then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 out11 &lt;= '1';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else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   out11 &lt;= '0';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  end if;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  end process;</a:t>
            </a:r>
          </a:p>
          <a:p>
            <a:pPr marL="457200" indent="-457200" eaLnBrk="1" hangingPunct="1">
              <a:buFont typeface="+mj-lt"/>
              <a:buAutoNum type="arabicParenR" startAt="21"/>
            </a:pPr>
            <a:r>
              <a:rPr lang="en-US" altLang="zh-TW" sz="2000" dirty="0">
                <a:ea typeface="新細明體" pitchFamily="18" charset="-120"/>
              </a:rPr>
              <a:t>end </a:t>
            </a:r>
            <a:r>
              <a:rPr lang="en-US" altLang="zh-TW" sz="2000" dirty="0" err="1">
                <a:ea typeface="新細明體" pitchFamily="18" charset="-120"/>
              </a:rPr>
              <a:t>decoder_ex_arch</a:t>
            </a:r>
            <a:r>
              <a:rPr lang="en-US" altLang="zh-TW" sz="2000" dirty="0">
                <a:ea typeface="新細明體" pitchFamily="18" charset="-120"/>
              </a:rPr>
              <a:t>;</a:t>
            </a:r>
            <a:endParaRPr lang="en-US" altLang="zh-TW" sz="2000" dirty="0" smtClean="0">
              <a:ea typeface="新細明體" pitchFamily="18" charset="-120"/>
            </a:endParaRP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6CC32CB-6803-4BEA-897E-DB6232C455E3}" type="slidenum">
              <a:rPr lang="en-US" altLang="en-US" smtClean="0">
                <a:solidFill>
                  <a:srgbClr val="FFFFFF"/>
                </a:solidFill>
              </a:rPr>
              <a:pPr/>
              <a:t>16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457200" y="846814"/>
            <a:ext cx="8305800" cy="1828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457200" y="2675614"/>
            <a:ext cx="7086600" cy="27345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12" name="WordArt 6"/>
          <p:cNvSpPr>
            <a:spLocks noChangeArrowheads="1" noChangeShapeType="1" noTextEdit="1"/>
          </p:cNvSpPr>
          <p:nvPr/>
        </p:nvSpPr>
        <p:spPr bwMode="auto">
          <a:xfrm>
            <a:off x="4038600" y="1752600"/>
            <a:ext cx="4572000" cy="517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sp>
        <p:nvSpPr>
          <p:cNvPr id="21513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6096000" y="4419600"/>
            <a:ext cx="1020763" cy="517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Arial Black"/>
            </a:endParaRPr>
          </a:p>
        </p:txBody>
      </p:sp>
      <p:sp>
        <p:nvSpPr>
          <p:cNvPr id="21514" name="TextBox 1"/>
          <p:cNvSpPr txBox="1">
            <a:spLocks noChangeArrowheads="1"/>
          </p:cNvSpPr>
          <p:nvPr/>
        </p:nvSpPr>
        <p:spPr bwMode="auto">
          <a:xfrm>
            <a:off x="4953000" y="1652588"/>
            <a:ext cx="3678238" cy="461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>
                <a:solidFill>
                  <a:srgbClr val="FF0000"/>
                </a:solidFill>
              </a:rPr>
              <a:t>case 3 (open the safe)</a:t>
            </a:r>
          </a:p>
        </p:txBody>
      </p:sp>
      <p:sp>
        <p:nvSpPr>
          <p:cNvPr id="21515" name="TextBox 10"/>
          <p:cNvSpPr txBox="1">
            <a:spLocks noChangeArrowheads="1"/>
          </p:cNvSpPr>
          <p:nvPr/>
        </p:nvSpPr>
        <p:spPr bwMode="auto">
          <a:xfrm>
            <a:off x="4305300" y="4719638"/>
            <a:ext cx="1176338" cy="461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>
                <a:solidFill>
                  <a:srgbClr val="92D050"/>
                </a:solidFill>
              </a:rPr>
              <a:t>case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>
                <a:ea typeface="新細明體" pitchFamily="18" charset="-120"/>
              </a:rPr>
              <a:t>6) </a:t>
            </a:r>
            <a:r>
              <a:rPr lang="en-US" altLang="zh-TW">
                <a:ea typeface="新細明體" pitchFamily="18" charset="-120"/>
              </a:rPr>
              <a:t>Multiplexer (2</a:t>
            </a:r>
            <a:r>
              <a:rPr lang="en-US" altLang="zh-TW" baseline="30000">
                <a:ea typeface="新細明體" pitchFamily="18" charset="-120"/>
              </a:rPr>
              <a:t>N </a:t>
            </a:r>
            <a:r>
              <a:rPr lang="en-US" altLang="zh-TW">
                <a:ea typeface="新細明體" pitchFamily="18" charset="-120"/>
              </a:rPr>
              <a:t>bits --&gt; N</a:t>
            </a:r>
            <a:r>
              <a:rPr lang="en-US" altLang="zh-TW" baseline="30000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bits) 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(the reverse of decoder)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63935" y="1568221"/>
            <a:ext cx="6907213" cy="3741738"/>
          </a:xfrm>
        </p:spPr>
        <p:txBody>
          <a:bodyPr rtlCol="0">
            <a:no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library </a:t>
            </a:r>
            <a:r>
              <a:rPr lang="en-US" altLang="zh-TW" sz="1800" dirty="0">
                <a:ea typeface="新細明體" pitchFamily="18" charset="-120"/>
              </a:rPr>
              <a:t>IEEE</a:t>
            </a:r>
            <a:r>
              <a:rPr lang="en-US" altLang="zh-TW" sz="1800" dirty="0" smtClean="0">
                <a:ea typeface="新細明體" pitchFamily="18" charset="-120"/>
              </a:rPr>
              <a:t>;--(</a:t>
            </a:r>
            <a:r>
              <a:rPr lang="en-US" altLang="zh-TW" sz="1800" dirty="0" err="1" smtClean="0">
                <a:ea typeface="新細明體" pitchFamily="18" charset="-120"/>
              </a:rPr>
              <a:t>vivado</a:t>
            </a:r>
            <a:r>
              <a:rPr lang="en-US" altLang="zh-TW" sz="1800" dirty="0" smtClean="0">
                <a:ea typeface="新細明體" pitchFamily="18" charset="-120"/>
              </a:rPr>
              <a:t> 2014.4 tested ok)</a:t>
            </a:r>
            <a:endParaRPr lang="en-US" altLang="zh-TW" sz="1800" dirty="0">
              <a:ea typeface="新細明體" pitchFamily="18" charset="-12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>
                <a:ea typeface="新細明體" pitchFamily="18" charset="-120"/>
              </a:rPr>
              <a:t>use IEEE.STD_LOGIC_1164.ALL;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>
                <a:ea typeface="新細明體" pitchFamily="18" charset="-120"/>
              </a:rPr>
              <a:t>entity mux is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>
                <a:ea typeface="新細明體" pitchFamily="18" charset="-120"/>
              </a:rPr>
              <a:t>port (in1,in2, ctrl : in </a:t>
            </a:r>
            <a:r>
              <a:rPr lang="en-US" altLang="zh-TW" sz="1800" dirty="0" err="1">
                <a:ea typeface="新細明體" pitchFamily="18" charset="-120"/>
              </a:rPr>
              <a:t>std_logic</a:t>
            </a:r>
            <a:r>
              <a:rPr lang="en-US" altLang="zh-TW" sz="1800" dirty="0">
                <a:ea typeface="新細明體" pitchFamily="18" charset="-120"/>
              </a:rPr>
              <a:t>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>
                <a:ea typeface="新細明體" pitchFamily="18" charset="-120"/>
              </a:rPr>
              <a:t>        out1 : out </a:t>
            </a:r>
            <a:r>
              <a:rPr lang="en-US" altLang="zh-TW" sz="1800" dirty="0" err="1">
                <a:ea typeface="新細明體" pitchFamily="18" charset="-120"/>
              </a:rPr>
              <a:t>std_logic</a:t>
            </a:r>
            <a:r>
              <a:rPr lang="en-US" altLang="zh-TW" sz="1800" dirty="0">
                <a:ea typeface="新細明體" pitchFamily="18" charset="-120"/>
              </a:rPr>
              <a:t>);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>
                <a:ea typeface="新細明體" pitchFamily="18" charset="-120"/>
              </a:rPr>
              <a:t>end mux;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>
                <a:ea typeface="新細明體" pitchFamily="18" charset="-120"/>
              </a:rPr>
              <a:t>architecture </a:t>
            </a:r>
            <a:r>
              <a:rPr lang="en-US" altLang="zh-TW" sz="1800" dirty="0" err="1">
                <a:ea typeface="新細明體" pitchFamily="18" charset="-120"/>
              </a:rPr>
              <a:t>mux_arch</a:t>
            </a:r>
            <a:r>
              <a:rPr lang="en-US" altLang="zh-TW" sz="1800" dirty="0">
                <a:ea typeface="新細明體" pitchFamily="18" charset="-120"/>
              </a:rPr>
              <a:t> of mux is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begin</a:t>
            </a:r>
            <a:endParaRPr lang="en-US" altLang="zh-TW" sz="1800" dirty="0">
              <a:ea typeface="新細明體" pitchFamily="18" charset="-12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process </a:t>
            </a:r>
            <a:r>
              <a:rPr lang="en-US" altLang="zh-TW" sz="1800" dirty="0">
                <a:ea typeface="新細明體" pitchFamily="18" charset="-120"/>
              </a:rPr>
              <a:t>(in1, in2, ctrl)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  </a:t>
            </a:r>
            <a:r>
              <a:rPr lang="en-US" altLang="zh-TW" sz="1800" dirty="0">
                <a:ea typeface="新細明體" pitchFamily="18" charset="-120"/>
              </a:rPr>
              <a:t>begin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     </a:t>
            </a:r>
            <a:r>
              <a:rPr lang="en-US" altLang="zh-TW" sz="1800" dirty="0">
                <a:ea typeface="新細明體" pitchFamily="18" charset="-120"/>
              </a:rPr>
              <a:t>if ctrl = '0' then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        </a:t>
            </a:r>
            <a:r>
              <a:rPr lang="en-US" altLang="zh-TW" sz="1800" dirty="0">
                <a:ea typeface="新細明體" pitchFamily="18" charset="-120"/>
              </a:rPr>
              <a:t>out1 &lt;= in1;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     </a:t>
            </a:r>
            <a:r>
              <a:rPr lang="en-US" altLang="zh-TW" sz="1800" dirty="0">
                <a:ea typeface="新細明體" pitchFamily="18" charset="-120"/>
              </a:rPr>
              <a:t>else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        </a:t>
            </a:r>
            <a:r>
              <a:rPr lang="en-US" altLang="zh-TW" sz="1800" dirty="0">
                <a:ea typeface="新細明體" pitchFamily="18" charset="-120"/>
              </a:rPr>
              <a:t>out1 &lt;= in2;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     </a:t>
            </a:r>
            <a:r>
              <a:rPr lang="en-US" altLang="zh-TW" sz="1800" dirty="0">
                <a:ea typeface="新細明體" pitchFamily="18" charset="-120"/>
              </a:rPr>
              <a:t>end if;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800" dirty="0" smtClean="0">
                <a:ea typeface="新細明體" pitchFamily="18" charset="-120"/>
              </a:rPr>
              <a:t>end </a:t>
            </a:r>
            <a:r>
              <a:rPr lang="en-US" altLang="zh-TW" sz="1800" dirty="0">
                <a:ea typeface="新細明體" pitchFamily="18" charset="-120"/>
              </a:rPr>
              <a:t>process;  end </a:t>
            </a:r>
            <a:r>
              <a:rPr lang="en-US" altLang="zh-TW" sz="1800" dirty="0" err="1">
                <a:ea typeface="新細明體" pitchFamily="18" charset="-120"/>
              </a:rPr>
              <a:t>mux_arch</a:t>
            </a:r>
            <a:r>
              <a:rPr lang="en-US" altLang="zh-TW" sz="1800" dirty="0">
                <a:ea typeface="新細明體" pitchFamily="18" charset="-120"/>
              </a:rPr>
              <a:t>;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D77455D-132F-4B7E-96DC-FE36C588E53D}" type="slidenum">
              <a:rPr lang="en-US" altLang="en-US" smtClean="0">
                <a:solidFill>
                  <a:srgbClr val="FFFFFF"/>
                </a:solidFill>
              </a:rPr>
              <a:pPr/>
              <a:t>17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304800" y="1553486"/>
            <a:ext cx="4724400" cy="530451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6172200" y="4038600"/>
            <a:ext cx="19050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6" name="Text Box 6"/>
          <p:cNvSpPr txBox="1">
            <a:spLocks noChangeArrowheads="1"/>
          </p:cNvSpPr>
          <p:nvPr/>
        </p:nvSpPr>
        <p:spPr bwMode="auto">
          <a:xfrm>
            <a:off x="6629400" y="4572000"/>
            <a:ext cx="8556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Mux</a:t>
            </a:r>
          </a:p>
        </p:txBody>
      </p:sp>
      <p:sp>
        <p:nvSpPr>
          <p:cNvPr id="22537" name="Line 7"/>
          <p:cNvSpPr>
            <a:spLocks noChangeShapeType="1"/>
          </p:cNvSpPr>
          <p:nvPr/>
        </p:nvSpPr>
        <p:spPr bwMode="auto">
          <a:xfrm>
            <a:off x="8077200" y="480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8" name="Text Box 8"/>
          <p:cNvSpPr txBox="1">
            <a:spLocks noChangeArrowheads="1"/>
          </p:cNvSpPr>
          <p:nvPr/>
        </p:nvSpPr>
        <p:spPr bwMode="auto">
          <a:xfrm>
            <a:off x="8229600" y="4343400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39" name="Text Box 9"/>
          <p:cNvSpPr txBox="1">
            <a:spLocks noChangeArrowheads="1"/>
          </p:cNvSpPr>
          <p:nvPr/>
        </p:nvSpPr>
        <p:spPr bwMode="auto">
          <a:xfrm>
            <a:off x="5194300" y="42672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40" name="Text Box 10"/>
          <p:cNvSpPr txBox="1">
            <a:spLocks noChangeArrowheads="1"/>
          </p:cNvSpPr>
          <p:nvPr/>
        </p:nvSpPr>
        <p:spPr bwMode="auto">
          <a:xfrm>
            <a:off x="5194300" y="50292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in2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41" name="Text Box 11"/>
          <p:cNvSpPr txBox="1">
            <a:spLocks noChangeArrowheads="1"/>
          </p:cNvSpPr>
          <p:nvPr/>
        </p:nvSpPr>
        <p:spPr bwMode="auto">
          <a:xfrm>
            <a:off x="6700838" y="5867400"/>
            <a:ext cx="676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crtl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42" name="Line 12"/>
          <p:cNvSpPr>
            <a:spLocks noChangeShapeType="1"/>
          </p:cNvSpPr>
          <p:nvPr/>
        </p:nvSpPr>
        <p:spPr bwMode="auto">
          <a:xfrm flipV="1">
            <a:off x="7010400" y="5562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3" name="Line 13"/>
          <p:cNvSpPr>
            <a:spLocks noChangeShapeType="1"/>
          </p:cNvSpPr>
          <p:nvPr/>
        </p:nvSpPr>
        <p:spPr bwMode="auto">
          <a:xfrm>
            <a:off x="5943600" y="518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4" name="Line 14"/>
          <p:cNvSpPr>
            <a:spLocks noChangeShapeType="1"/>
          </p:cNvSpPr>
          <p:nvPr/>
        </p:nvSpPr>
        <p:spPr bwMode="auto">
          <a:xfrm>
            <a:off x="5943600" y="4572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5" name="Line 15"/>
          <p:cNvSpPr>
            <a:spLocks noChangeShapeType="1"/>
          </p:cNvSpPr>
          <p:nvPr/>
        </p:nvSpPr>
        <p:spPr bwMode="auto">
          <a:xfrm>
            <a:off x="58674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6" name="Oval 16"/>
          <p:cNvSpPr>
            <a:spLocks noChangeArrowheads="1"/>
          </p:cNvSpPr>
          <p:nvPr/>
        </p:nvSpPr>
        <p:spPr bwMode="auto">
          <a:xfrm>
            <a:off x="6781800" y="22860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7" name="Line 17"/>
          <p:cNvSpPr>
            <a:spLocks noChangeShapeType="1"/>
          </p:cNvSpPr>
          <p:nvPr/>
        </p:nvSpPr>
        <p:spPr bwMode="auto">
          <a:xfrm>
            <a:off x="7010400" y="2438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8" name="Oval 18"/>
          <p:cNvSpPr>
            <a:spLocks noChangeArrowheads="1"/>
          </p:cNvSpPr>
          <p:nvPr/>
        </p:nvSpPr>
        <p:spPr bwMode="auto">
          <a:xfrm>
            <a:off x="6781800" y="29718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49" name="Oval 19"/>
          <p:cNvSpPr>
            <a:spLocks noChangeArrowheads="1"/>
          </p:cNvSpPr>
          <p:nvPr/>
        </p:nvSpPr>
        <p:spPr bwMode="auto">
          <a:xfrm>
            <a:off x="7239000" y="26670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50" name="Line 20"/>
          <p:cNvSpPr>
            <a:spLocks noChangeShapeType="1"/>
          </p:cNvSpPr>
          <p:nvPr/>
        </p:nvSpPr>
        <p:spPr bwMode="auto">
          <a:xfrm>
            <a:off x="5867400" y="3048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51" name="Line 21"/>
          <p:cNvSpPr>
            <a:spLocks noChangeShapeType="1"/>
          </p:cNvSpPr>
          <p:nvPr/>
        </p:nvSpPr>
        <p:spPr bwMode="auto">
          <a:xfrm>
            <a:off x="7391400" y="2743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52" name="Line 22"/>
          <p:cNvSpPr>
            <a:spLocks noChangeShapeType="1"/>
          </p:cNvSpPr>
          <p:nvPr/>
        </p:nvSpPr>
        <p:spPr bwMode="auto">
          <a:xfrm>
            <a:off x="7086600" y="2667000"/>
            <a:ext cx="0" cy="838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3" name="Text Box 23"/>
          <p:cNvSpPr txBox="1">
            <a:spLocks noChangeArrowheads="1"/>
          </p:cNvSpPr>
          <p:nvPr/>
        </p:nvSpPr>
        <p:spPr bwMode="auto">
          <a:xfrm>
            <a:off x="5257800" y="21336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54" name="Text Box 24"/>
          <p:cNvSpPr txBox="1">
            <a:spLocks noChangeArrowheads="1"/>
          </p:cNvSpPr>
          <p:nvPr/>
        </p:nvSpPr>
        <p:spPr bwMode="auto">
          <a:xfrm>
            <a:off x="5257800" y="27432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in2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55" name="Text Box 25"/>
          <p:cNvSpPr txBox="1">
            <a:spLocks noChangeArrowheads="1"/>
          </p:cNvSpPr>
          <p:nvPr/>
        </p:nvSpPr>
        <p:spPr bwMode="auto">
          <a:xfrm>
            <a:off x="8328025" y="2590800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2556" name="Text Box 26"/>
          <p:cNvSpPr txBox="1">
            <a:spLocks noChangeArrowheads="1"/>
          </p:cNvSpPr>
          <p:nvPr/>
        </p:nvSpPr>
        <p:spPr bwMode="auto">
          <a:xfrm>
            <a:off x="6705600" y="3276600"/>
            <a:ext cx="676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crtl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Note:7) Bi-directional bus: using data flow concurrent statements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library IEEE;--(ok </a:t>
            </a:r>
            <a:r>
              <a:rPr lang="en-US" altLang="zh-TW" sz="2100" dirty="0" err="1">
                <a:ea typeface="新細明體" pitchFamily="18" charset="-120"/>
              </a:rPr>
              <a:t>vivado</a:t>
            </a:r>
            <a:r>
              <a:rPr lang="en-US" altLang="zh-TW" sz="2100" dirty="0">
                <a:ea typeface="新細明體" pitchFamily="18" charset="-120"/>
              </a:rPr>
              <a:t> 2014.4</a:t>
            </a:r>
            <a:r>
              <a:rPr lang="en-US" altLang="zh-TW" sz="2100" dirty="0" smtClean="0">
                <a:ea typeface="新細明體" pitchFamily="18" charset="-120"/>
              </a:rPr>
              <a:t>)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 smtClean="0">
                <a:ea typeface="新細明體" pitchFamily="18" charset="-120"/>
              </a:rPr>
              <a:t>use </a:t>
            </a:r>
            <a:r>
              <a:rPr lang="en-US" altLang="zh-TW" sz="2100" dirty="0">
                <a:ea typeface="新細明體" pitchFamily="18" charset="-120"/>
              </a:rPr>
              <a:t>IEEE.STD_LOGIC_1164.ALL</a:t>
            </a:r>
            <a:r>
              <a:rPr lang="en-US" altLang="zh-TW" sz="2100" dirty="0" smtClean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 smtClean="0">
                <a:ea typeface="新細明體" pitchFamily="18" charset="-120"/>
              </a:rPr>
              <a:t>entity </a:t>
            </a:r>
            <a:r>
              <a:rPr lang="en-US" altLang="zh-TW" sz="2100" dirty="0" err="1">
                <a:ea typeface="新細明體" pitchFamily="18" charset="-120"/>
              </a:rPr>
              <a:t>inout_ex</a:t>
            </a:r>
            <a:r>
              <a:rPr lang="en-US" altLang="zh-TW" sz="2100" dirty="0">
                <a:ea typeface="新細明體" pitchFamily="18" charset="-120"/>
              </a:rPr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port (io1, io2 : </a:t>
            </a:r>
            <a:r>
              <a:rPr lang="en-US" altLang="zh-TW" sz="2100" dirty="0" err="1">
                <a:ea typeface="新細明體" pitchFamily="18" charset="-120"/>
              </a:rPr>
              <a:t>inout</a:t>
            </a:r>
            <a:r>
              <a:rPr lang="en-US" altLang="zh-TW" sz="2100" dirty="0">
                <a:ea typeface="新細明體" pitchFamily="18" charset="-120"/>
              </a:rPr>
              <a:t> </a:t>
            </a:r>
            <a:r>
              <a:rPr lang="en-US" altLang="zh-TW" sz="2100" dirty="0" err="1">
                <a:ea typeface="新細明體" pitchFamily="18" charset="-120"/>
              </a:rPr>
              <a:t>std_logic</a:t>
            </a:r>
            <a:r>
              <a:rPr lang="en-US" altLang="zh-TW" sz="2100" dirty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      ctrl     : in    </a:t>
            </a:r>
            <a:r>
              <a:rPr lang="en-US" altLang="zh-TW" sz="2100" dirty="0" err="1">
                <a:ea typeface="新細明體" pitchFamily="18" charset="-120"/>
              </a:rPr>
              <a:t>std_logic</a:t>
            </a:r>
            <a:r>
              <a:rPr lang="en-US" altLang="zh-TW" sz="2100" dirty="0">
                <a:ea typeface="新細明體" pitchFamily="18" charset="-120"/>
              </a:rPr>
              <a:t>);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end </a:t>
            </a:r>
            <a:r>
              <a:rPr lang="en-US" altLang="zh-TW" sz="2100" dirty="0" err="1">
                <a:ea typeface="新細明體" pitchFamily="18" charset="-120"/>
              </a:rPr>
              <a:t>inout_ex</a:t>
            </a:r>
            <a:r>
              <a:rPr lang="en-US" altLang="zh-TW" sz="2100" dirty="0">
                <a:ea typeface="新細明體" pitchFamily="18" charset="-120"/>
              </a:rPr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architecture </a:t>
            </a:r>
            <a:r>
              <a:rPr lang="en-US" altLang="zh-TW" sz="2100" dirty="0" err="1">
                <a:ea typeface="新細明體" pitchFamily="18" charset="-120"/>
              </a:rPr>
              <a:t>inout_ex_arch</a:t>
            </a:r>
            <a:r>
              <a:rPr lang="en-US" altLang="zh-TW" sz="2100" dirty="0">
                <a:ea typeface="新細明體" pitchFamily="18" charset="-120"/>
              </a:rPr>
              <a:t> of </a:t>
            </a:r>
            <a:r>
              <a:rPr lang="en-US" altLang="zh-TW" sz="2100" dirty="0" err="1">
                <a:ea typeface="新細明體" pitchFamily="18" charset="-120"/>
              </a:rPr>
              <a:t>inout_ex</a:t>
            </a:r>
            <a:r>
              <a:rPr lang="en-US" altLang="zh-TW" sz="2100" dirty="0">
                <a:ea typeface="新細明體" pitchFamily="18" charset="-120"/>
              </a:rPr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begin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   io1 &lt;= io2 when ctrl = '1' else 'Z';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   io2 &lt;= io1 when ctrl = '0' else 'Z';       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100" dirty="0">
                <a:ea typeface="新細明體" pitchFamily="18" charset="-120"/>
              </a:rPr>
              <a:t>end </a:t>
            </a:r>
            <a:r>
              <a:rPr lang="en-US" altLang="zh-TW" sz="2100" dirty="0" err="1">
                <a:ea typeface="新細明體" pitchFamily="18" charset="-120"/>
              </a:rPr>
              <a:t>inout_ex_arch</a:t>
            </a:r>
            <a:r>
              <a:rPr lang="en-US" altLang="zh-TW" sz="2100" dirty="0">
                <a:ea typeface="新細明體" pitchFamily="18" charset="-120"/>
              </a:rPr>
              <a:t>;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04EEEA8-B8C1-4CC4-8911-96CA7D4D1A33}" type="slidenum">
              <a:rPr lang="en-US" altLang="en-US" smtClean="0">
                <a:solidFill>
                  <a:srgbClr val="FFFFFF"/>
                </a:solidFill>
              </a:rPr>
              <a:pPr/>
              <a:t>18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23558" name="Group 23"/>
          <p:cNvGrpSpPr>
            <a:grpSpLocks/>
          </p:cNvGrpSpPr>
          <p:nvPr/>
        </p:nvGrpSpPr>
        <p:grpSpPr bwMode="auto">
          <a:xfrm>
            <a:off x="6289675" y="2422525"/>
            <a:ext cx="2667000" cy="2743200"/>
            <a:chOff x="4176" y="1536"/>
            <a:chExt cx="1680" cy="1728"/>
          </a:xfrm>
        </p:grpSpPr>
        <p:grpSp>
          <p:nvGrpSpPr>
            <p:cNvPr id="23562" name="Group 22"/>
            <p:cNvGrpSpPr>
              <a:grpSpLocks/>
            </p:cNvGrpSpPr>
            <p:nvPr/>
          </p:nvGrpSpPr>
          <p:grpSpPr bwMode="auto">
            <a:xfrm>
              <a:off x="4320" y="1536"/>
              <a:ext cx="1536" cy="1728"/>
              <a:chOff x="4320" y="1536"/>
              <a:chExt cx="1536" cy="1728"/>
            </a:xfrm>
          </p:grpSpPr>
          <p:sp>
            <p:nvSpPr>
              <p:cNvPr id="23564" name="Freeform 5"/>
              <p:cNvSpPr>
                <a:spLocks/>
              </p:cNvSpPr>
              <p:nvPr/>
            </p:nvSpPr>
            <p:spPr bwMode="auto">
              <a:xfrm>
                <a:off x="4944" y="2016"/>
                <a:ext cx="336" cy="528"/>
              </a:xfrm>
              <a:custGeom>
                <a:avLst/>
                <a:gdLst>
                  <a:gd name="T0" fmla="*/ 0 w 336"/>
                  <a:gd name="T1" fmla="*/ 528 h 528"/>
                  <a:gd name="T2" fmla="*/ 0 w 336"/>
                  <a:gd name="T3" fmla="*/ 0 h 528"/>
                  <a:gd name="T4" fmla="*/ 336 w 336"/>
                  <a:gd name="T5" fmla="*/ 336 h 528"/>
                  <a:gd name="T6" fmla="*/ 0 w 336"/>
                  <a:gd name="T7" fmla="*/ 528 h 5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36" h="528">
                    <a:moveTo>
                      <a:pt x="0" y="528"/>
                    </a:moveTo>
                    <a:lnTo>
                      <a:pt x="0" y="0"/>
                    </a:lnTo>
                    <a:lnTo>
                      <a:pt x="336" y="336"/>
                    </a:lnTo>
                    <a:lnTo>
                      <a:pt x="0" y="52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5" name="Line 6"/>
              <p:cNvSpPr>
                <a:spLocks noChangeShapeType="1"/>
              </p:cNvSpPr>
              <p:nvPr/>
            </p:nvSpPr>
            <p:spPr bwMode="auto">
              <a:xfrm>
                <a:off x="4656" y="230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6" name="Freeform 7"/>
              <p:cNvSpPr>
                <a:spLocks/>
              </p:cNvSpPr>
              <p:nvPr/>
            </p:nvSpPr>
            <p:spPr bwMode="auto">
              <a:xfrm>
                <a:off x="4752" y="1872"/>
                <a:ext cx="288" cy="240"/>
              </a:xfrm>
              <a:custGeom>
                <a:avLst/>
                <a:gdLst>
                  <a:gd name="T0" fmla="*/ 0 w 288"/>
                  <a:gd name="T1" fmla="*/ 0 h 240"/>
                  <a:gd name="T2" fmla="*/ 288 w 288"/>
                  <a:gd name="T3" fmla="*/ 0 h 240"/>
                  <a:gd name="T4" fmla="*/ 288 w 288"/>
                  <a:gd name="T5" fmla="*/ 240 h 24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8" h="240">
                    <a:moveTo>
                      <a:pt x="0" y="0"/>
                    </a:moveTo>
                    <a:lnTo>
                      <a:pt x="288" y="0"/>
                    </a:lnTo>
                    <a:lnTo>
                      <a:pt x="288" y="24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7" name="Line 8"/>
              <p:cNvSpPr>
                <a:spLocks noChangeShapeType="1"/>
              </p:cNvSpPr>
              <p:nvPr/>
            </p:nvSpPr>
            <p:spPr bwMode="auto">
              <a:xfrm>
                <a:off x="5280" y="235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8" name="Text Box 9"/>
              <p:cNvSpPr txBox="1">
                <a:spLocks noChangeArrowheads="1"/>
              </p:cNvSpPr>
              <p:nvPr/>
            </p:nvSpPr>
            <p:spPr bwMode="auto">
              <a:xfrm>
                <a:off x="5240" y="2592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kumimoji="1" lang="en-US" altLang="zh-TW" sz="2800" i="1">
                    <a:latin typeface="Times New Roman" pitchFamily="18" charset="0"/>
                    <a:ea typeface="新細明體" pitchFamily="18" charset="-120"/>
                  </a:rPr>
                  <a:t>io1</a:t>
                </a:r>
                <a:endParaRPr kumimoji="1" lang="en-US" altLang="zh-TW" sz="2800">
                  <a:latin typeface="Times New Roman" pitchFamily="18" charset="0"/>
                  <a:ea typeface="新細明體" pitchFamily="18" charset="-120"/>
                </a:endParaRPr>
              </a:p>
            </p:txBody>
          </p:sp>
          <p:sp>
            <p:nvSpPr>
              <p:cNvPr id="23569" name="Text Box 10"/>
              <p:cNvSpPr txBox="1">
                <a:spLocks noChangeArrowheads="1"/>
              </p:cNvSpPr>
              <p:nvPr/>
            </p:nvSpPr>
            <p:spPr bwMode="auto">
              <a:xfrm>
                <a:off x="4749" y="1536"/>
                <a:ext cx="426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kumimoji="1" lang="en-US" altLang="zh-TW" sz="2800" i="1">
                    <a:latin typeface="Times New Roman" pitchFamily="18" charset="0"/>
                    <a:ea typeface="新細明體" pitchFamily="18" charset="-120"/>
                  </a:rPr>
                  <a:t>ctrl</a:t>
                </a:r>
                <a:endParaRPr kumimoji="1" lang="en-US" altLang="zh-TW" sz="2800">
                  <a:latin typeface="Times New Roman" pitchFamily="18" charset="0"/>
                  <a:ea typeface="新細明體" pitchFamily="18" charset="-120"/>
                </a:endParaRPr>
              </a:p>
            </p:txBody>
          </p:sp>
          <p:sp>
            <p:nvSpPr>
              <p:cNvPr id="23570" name="Freeform 11"/>
              <p:cNvSpPr>
                <a:spLocks/>
              </p:cNvSpPr>
              <p:nvPr/>
            </p:nvSpPr>
            <p:spPr bwMode="auto">
              <a:xfrm>
                <a:off x="4944" y="2736"/>
                <a:ext cx="336" cy="528"/>
              </a:xfrm>
              <a:custGeom>
                <a:avLst/>
                <a:gdLst>
                  <a:gd name="T0" fmla="*/ 336 w 336"/>
                  <a:gd name="T1" fmla="*/ 0 h 528"/>
                  <a:gd name="T2" fmla="*/ 0 w 336"/>
                  <a:gd name="T3" fmla="*/ 240 h 528"/>
                  <a:gd name="T4" fmla="*/ 336 w 336"/>
                  <a:gd name="T5" fmla="*/ 528 h 528"/>
                  <a:gd name="T6" fmla="*/ 336 w 336"/>
                  <a:gd name="T7" fmla="*/ 0 h 5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36" h="528">
                    <a:moveTo>
                      <a:pt x="336" y="0"/>
                    </a:moveTo>
                    <a:lnTo>
                      <a:pt x="0" y="240"/>
                    </a:lnTo>
                    <a:lnTo>
                      <a:pt x="336" y="528"/>
                    </a:lnTo>
                    <a:lnTo>
                      <a:pt x="33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1" name="Line 12"/>
              <p:cNvSpPr>
                <a:spLocks noChangeShapeType="1"/>
              </p:cNvSpPr>
              <p:nvPr/>
            </p:nvSpPr>
            <p:spPr bwMode="auto">
              <a:xfrm>
                <a:off x="5280" y="2976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2" name="Line 13"/>
              <p:cNvSpPr>
                <a:spLocks noChangeShapeType="1"/>
              </p:cNvSpPr>
              <p:nvPr/>
            </p:nvSpPr>
            <p:spPr bwMode="auto">
              <a:xfrm flipH="1">
                <a:off x="4320" y="297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3" name="Line 14"/>
              <p:cNvSpPr>
                <a:spLocks noChangeShapeType="1"/>
              </p:cNvSpPr>
              <p:nvPr/>
            </p:nvSpPr>
            <p:spPr bwMode="auto">
              <a:xfrm>
                <a:off x="5472" y="235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4" name="Line 15"/>
              <p:cNvSpPr>
                <a:spLocks noChangeShapeType="1"/>
              </p:cNvSpPr>
              <p:nvPr/>
            </p:nvSpPr>
            <p:spPr bwMode="auto">
              <a:xfrm flipV="1">
                <a:off x="4656" y="2304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5" name="Oval 16"/>
              <p:cNvSpPr>
                <a:spLocks noChangeArrowheads="1"/>
              </p:cNvSpPr>
              <p:nvPr/>
            </p:nvSpPr>
            <p:spPr bwMode="auto">
              <a:xfrm>
                <a:off x="5040" y="2784"/>
                <a:ext cx="96" cy="9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576" name="Freeform 17"/>
              <p:cNvSpPr>
                <a:spLocks/>
              </p:cNvSpPr>
              <p:nvPr/>
            </p:nvSpPr>
            <p:spPr bwMode="auto">
              <a:xfrm>
                <a:off x="5040" y="1968"/>
                <a:ext cx="336" cy="816"/>
              </a:xfrm>
              <a:custGeom>
                <a:avLst/>
                <a:gdLst>
                  <a:gd name="T0" fmla="*/ 0 w 336"/>
                  <a:gd name="T1" fmla="*/ 0 h 816"/>
                  <a:gd name="T2" fmla="*/ 336 w 336"/>
                  <a:gd name="T3" fmla="*/ 0 h 816"/>
                  <a:gd name="T4" fmla="*/ 336 w 336"/>
                  <a:gd name="T5" fmla="*/ 576 h 816"/>
                  <a:gd name="T6" fmla="*/ 48 w 336"/>
                  <a:gd name="T7" fmla="*/ 576 h 816"/>
                  <a:gd name="T8" fmla="*/ 48 w 336"/>
                  <a:gd name="T9" fmla="*/ 816 h 8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36" h="816">
                    <a:moveTo>
                      <a:pt x="0" y="0"/>
                    </a:moveTo>
                    <a:lnTo>
                      <a:pt x="336" y="0"/>
                    </a:lnTo>
                    <a:lnTo>
                      <a:pt x="336" y="576"/>
                    </a:lnTo>
                    <a:lnTo>
                      <a:pt x="48" y="576"/>
                    </a:lnTo>
                    <a:lnTo>
                      <a:pt x="48" y="816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7" name="Oval 18"/>
              <p:cNvSpPr>
                <a:spLocks noChangeArrowheads="1"/>
              </p:cNvSpPr>
              <p:nvPr/>
            </p:nvSpPr>
            <p:spPr bwMode="auto">
              <a:xfrm>
                <a:off x="4608" y="2928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578" name="Oval 19"/>
              <p:cNvSpPr>
                <a:spLocks noChangeArrowheads="1"/>
              </p:cNvSpPr>
              <p:nvPr/>
            </p:nvSpPr>
            <p:spPr bwMode="auto">
              <a:xfrm>
                <a:off x="5424" y="2928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579" name="Oval 20"/>
              <p:cNvSpPr>
                <a:spLocks noChangeArrowheads="1"/>
              </p:cNvSpPr>
              <p:nvPr/>
            </p:nvSpPr>
            <p:spPr bwMode="auto">
              <a:xfrm>
                <a:off x="4992" y="1920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3563" name="Text Box 21"/>
            <p:cNvSpPr txBox="1">
              <a:spLocks noChangeArrowheads="1"/>
            </p:cNvSpPr>
            <p:nvPr/>
          </p:nvSpPr>
          <p:spPr bwMode="auto">
            <a:xfrm>
              <a:off x="4176" y="2640"/>
              <a:ext cx="4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>
                  <a:latin typeface="Times New Roman" pitchFamily="18" charset="0"/>
                  <a:ea typeface="新細明體" pitchFamily="18" charset="-120"/>
                </a:rPr>
                <a:t>io2</a:t>
              </a:r>
              <a:endParaRPr kumimoji="1" lang="en-US" altLang="zh-TW" sz="2800">
                <a:latin typeface="Times New Roman" pitchFamily="18" charset="0"/>
                <a:ea typeface="新細明體" pitchFamily="18" charset="-120"/>
              </a:endParaRPr>
            </a:p>
          </p:txBody>
        </p:sp>
      </p:grpSp>
      <p:sp>
        <p:nvSpPr>
          <p:cNvPr id="23559" name="Rectangle 1"/>
          <p:cNvSpPr>
            <a:spLocks noChangeArrowheads="1"/>
          </p:cNvSpPr>
          <p:nvPr/>
        </p:nvSpPr>
        <p:spPr bwMode="auto">
          <a:xfrm>
            <a:off x="6104731" y="5606256"/>
            <a:ext cx="2808287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concurrent statements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5181600" y="4876800"/>
            <a:ext cx="990602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5084763" y="5410200"/>
            <a:ext cx="1087438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800" dirty="0">
                <a:ea typeface="新細明體" pitchFamily="18" charset="-120"/>
              </a:rPr>
              <a:t>Exercise 4.5  for Bi-directional bus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zh-HK" sz="1900" smtClean="0">
                <a:ea typeface="新細明體" pitchFamily="18" charset="-120"/>
              </a:rPr>
              <a:t>Crt=1, “io1” follows “io2_in”</a:t>
            </a:r>
            <a:endParaRPr lang="en-US" altLang="zh-TW" sz="1900" smtClean="0">
              <a:ea typeface="新細明體" pitchFamily="18" charset="-120"/>
            </a:endParaRPr>
          </a:p>
          <a:p>
            <a:pPr eaLnBrk="1" hangingPunct="1"/>
            <a:r>
              <a:rPr lang="en-US" altLang="zh-HK" sz="1900" smtClean="0">
                <a:ea typeface="新細明體" pitchFamily="18" charset="-120"/>
              </a:rPr>
              <a:t>Crt=0, “io2” follows “io1_in”</a:t>
            </a:r>
          </a:p>
          <a:p>
            <a:pPr eaLnBrk="1" hangingPunct="1"/>
            <a:r>
              <a:rPr lang="en-US" altLang="en-US" sz="1900" smtClean="0"/>
              <a:t>Plot io1 io2</a:t>
            </a:r>
            <a:endParaRPr lang="en-US" altLang="zh-TW" sz="1900" smtClean="0">
              <a:ea typeface="新細明體" pitchFamily="18" charset="-120"/>
            </a:endParaRPr>
          </a:p>
          <a:p>
            <a:pPr eaLnBrk="1" hangingPunct="1"/>
            <a:endParaRPr lang="zh-TW" altLang="en-US" sz="1900" smtClean="0">
              <a:ea typeface="新細明體" pitchFamily="18" charset="-120"/>
            </a:endParaRP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0BB6F29-806C-4FA7-A42F-1C6D4DBB6506}" type="slidenum">
              <a:rPr lang="en-US" altLang="en-US" smtClean="0">
                <a:solidFill>
                  <a:srgbClr val="FFFFFF"/>
                </a:solidFill>
              </a:rPr>
              <a:pPr/>
              <a:t>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76200" y="2149475"/>
            <a:ext cx="1600200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endParaRPr lang="en-US" altLang="zh-HK" sz="2800">
              <a:latin typeface="Times New Roman" pitchFamily="18" charset="0"/>
              <a:ea typeface="新細明體" pitchFamily="18" charset="-120"/>
            </a:endParaRPr>
          </a:p>
          <a:p>
            <a:pPr algn="ctr">
              <a:spcBef>
                <a:spcPct val="20000"/>
              </a:spcBef>
            </a:pPr>
            <a:endParaRPr lang="en-US" altLang="zh-HK" sz="2800">
              <a:latin typeface="Times New Roman" pitchFamily="18" charset="0"/>
              <a:ea typeface="新細明體" pitchFamily="18" charset="-120"/>
            </a:endParaRPr>
          </a:p>
          <a:p>
            <a:pPr algn="ctr">
              <a:spcBef>
                <a:spcPct val="20000"/>
              </a:spcBef>
            </a:pPr>
            <a:endParaRPr lang="en-US" altLang="zh-HK" sz="2800">
              <a:latin typeface="Times New Roman" pitchFamily="18" charset="0"/>
              <a:ea typeface="新細明體" pitchFamily="18" charset="-120"/>
            </a:endParaRPr>
          </a:p>
          <a:p>
            <a:pPr algn="ctr">
              <a:spcBef>
                <a:spcPct val="20000"/>
              </a:spcBef>
            </a:pPr>
            <a:r>
              <a:rPr lang="en-US" altLang="zh-HK" sz="2800">
                <a:latin typeface="Times New Roman" pitchFamily="18" charset="0"/>
                <a:ea typeface="新細明體" pitchFamily="18" charset="-120"/>
              </a:rPr>
              <a:t>Io1_in</a:t>
            </a:r>
          </a:p>
          <a:p>
            <a:pPr algn="ctr">
              <a:spcBef>
                <a:spcPct val="20000"/>
              </a:spcBef>
            </a:pPr>
            <a:r>
              <a:rPr lang="en-US" altLang="zh-HK" sz="2800">
                <a:latin typeface="Times New Roman" pitchFamily="18" charset="0"/>
                <a:ea typeface="新細明體" pitchFamily="18" charset="-120"/>
              </a:rPr>
              <a:t>io1</a:t>
            </a:r>
          </a:p>
          <a:p>
            <a:pPr algn="ctr">
              <a:spcBef>
                <a:spcPct val="20000"/>
              </a:spcBef>
            </a:pPr>
            <a:endParaRPr lang="en-US" altLang="zh-HK" sz="2800">
              <a:latin typeface="Times New Roman" pitchFamily="18" charset="0"/>
              <a:ea typeface="新細明體" pitchFamily="18" charset="-120"/>
            </a:endParaRPr>
          </a:p>
          <a:p>
            <a:pPr algn="ctr">
              <a:spcBef>
                <a:spcPct val="20000"/>
              </a:spcBef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Io2</a:t>
            </a:r>
            <a:r>
              <a:rPr lang="en-US" altLang="zh-HK" sz="2800">
                <a:latin typeface="Times New Roman" pitchFamily="18" charset="0"/>
                <a:ea typeface="新細明體" pitchFamily="18" charset="-120"/>
              </a:rPr>
              <a:t>_in</a:t>
            </a:r>
          </a:p>
          <a:p>
            <a:pPr algn="ctr">
              <a:spcBef>
                <a:spcPct val="20000"/>
              </a:spcBef>
            </a:pPr>
            <a:r>
              <a:rPr lang="en-US" altLang="zh-HK" sz="2800">
                <a:latin typeface="Times New Roman" pitchFamily="18" charset="0"/>
                <a:ea typeface="新細明體" pitchFamily="18" charset="-120"/>
              </a:rPr>
              <a:t>Io2</a:t>
            </a:r>
          </a:p>
          <a:p>
            <a:pPr algn="ctr">
              <a:spcBef>
                <a:spcPct val="20000"/>
              </a:spcBef>
            </a:pPr>
            <a:endParaRPr lang="en-US" altLang="zh-HK" sz="2800">
              <a:latin typeface="Times New Roman" pitchFamily="18" charset="0"/>
              <a:ea typeface="新細明體" pitchFamily="18" charset="-120"/>
            </a:endParaRPr>
          </a:p>
          <a:p>
            <a:pPr algn="ctr">
              <a:spcBef>
                <a:spcPct val="20000"/>
              </a:spcBef>
            </a:pPr>
            <a:endParaRPr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grpSp>
        <p:nvGrpSpPr>
          <p:cNvPr id="24583" name="Group 5"/>
          <p:cNvGrpSpPr>
            <a:grpSpLocks/>
          </p:cNvGrpSpPr>
          <p:nvPr/>
        </p:nvGrpSpPr>
        <p:grpSpPr bwMode="auto">
          <a:xfrm>
            <a:off x="801688" y="2743200"/>
            <a:ext cx="7808912" cy="3733800"/>
            <a:chOff x="505" y="1728"/>
            <a:chExt cx="4919" cy="2352"/>
          </a:xfrm>
        </p:grpSpPr>
        <p:sp>
          <p:nvSpPr>
            <p:cNvPr id="24610" name="Freeform 6"/>
            <p:cNvSpPr>
              <a:spLocks/>
            </p:cNvSpPr>
            <p:nvPr/>
          </p:nvSpPr>
          <p:spPr bwMode="auto">
            <a:xfrm>
              <a:off x="1200" y="1728"/>
              <a:ext cx="4032" cy="288"/>
            </a:xfrm>
            <a:custGeom>
              <a:avLst/>
              <a:gdLst>
                <a:gd name="T0" fmla="*/ 0 w 4032"/>
                <a:gd name="T1" fmla="*/ 288 h 288"/>
                <a:gd name="T2" fmla="*/ 624 w 4032"/>
                <a:gd name="T3" fmla="*/ 288 h 288"/>
                <a:gd name="T4" fmla="*/ 624 w 4032"/>
                <a:gd name="T5" fmla="*/ 0 h 288"/>
                <a:gd name="T6" fmla="*/ 1248 w 4032"/>
                <a:gd name="T7" fmla="*/ 0 h 288"/>
                <a:gd name="T8" fmla="*/ 1248 w 4032"/>
                <a:gd name="T9" fmla="*/ 288 h 288"/>
                <a:gd name="T10" fmla="*/ 2112 w 4032"/>
                <a:gd name="T11" fmla="*/ 288 h 288"/>
                <a:gd name="T12" fmla="*/ 2112 w 4032"/>
                <a:gd name="T13" fmla="*/ 48 h 288"/>
                <a:gd name="T14" fmla="*/ 2544 w 4032"/>
                <a:gd name="T15" fmla="*/ 48 h 288"/>
                <a:gd name="T16" fmla="*/ 2544 w 4032"/>
                <a:gd name="T17" fmla="*/ 288 h 288"/>
                <a:gd name="T18" fmla="*/ 3456 w 4032"/>
                <a:gd name="T19" fmla="*/ 288 h 288"/>
                <a:gd name="T20" fmla="*/ 3456 w 4032"/>
                <a:gd name="T21" fmla="*/ 48 h 288"/>
                <a:gd name="T22" fmla="*/ 3888 w 4032"/>
                <a:gd name="T23" fmla="*/ 48 h 288"/>
                <a:gd name="T24" fmla="*/ 3888 w 4032"/>
                <a:gd name="T25" fmla="*/ 288 h 288"/>
                <a:gd name="T26" fmla="*/ 4032 w 4032"/>
                <a:gd name="T27" fmla="*/ 288 h 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032" h="288">
                  <a:moveTo>
                    <a:pt x="0" y="288"/>
                  </a:moveTo>
                  <a:lnTo>
                    <a:pt x="624" y="288"/>
                  </a:lnTo>
                  <a:lnTo>
                    <a:pt x="624" y="0"/>
                  </a:lnTo>
                  <a:lnTo>
                    <a:pt x="1248" y="0"/>
                  </a:lnTo>
                  <a:lnTo>
                    <a:pt x="1248" y="288"/>
                  </a:lnTo>
                  <a:lnTo>
                    <a:pt x="2112" y="288"/>
                  </a:lnTo>
                  <a:lnTo>
                    <a:pt x="2112" y="48"/>
                  </a:lnTo>
                  <a:lnTo>
                    <a:pt x="2544" y="48"/>
                  </a:lnTo>
                  <a:lnTo>
                    <a:pt x="2544" y="288"/>
                  </a:lnTo>
                  <a:lnTo>
                    <a:pt x="3456" y="288"/>
                  </a:lnTo>
                  <a:lnTo>
                    <a:pt x="3456" y="48"/>
                  </a:lnTo>
                  <a:lnTo>
                    <a:pt x="3888" y="48"/>
                  </a:lnTo>
                  <a:lnTo>
                    <a:pt x="3888" y="288"/>
                  </a:lnTo>
                  <a:lnTo>
                    <a:pt x="4032" y="288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611" name="Freeform 7"/>
            <p:cNvSpPr>
              <a:spLocks/>
            </p:cNvSpPr>
            <p:nvPr/>
          </p:nvSpPr>
          <p:spPr bwMode="auto">
            <a:xfrm>
              <a:off x="1200" y="2256"/>
              <a:ext cx="3936" cy="288"/>
            </a:xfrm>
            <a:custGeom>
              <a:avLst/>
              <a:gdLst>
                <a:gd name="T0" fmla="*/ 0 w 3936"/>
                <a:gd name="T1" fmla="*/ 240 h 288"/>
                <a:gd name="T2" fmla="*/ 288 w 3936"/>
                <a:gd name="T3" fmla="*/ 240 h 288"/>
                <a:gd name="T4" fmla="*/ 288 w 3936"/>
                <a:gd name="T5" fmla="*/ 0 h 288"/>
                <a:gd name="T6" fmla="*/ 480 w 3936"/>
                <a:gd name="T7" fmla="*/ 0 h 288"/>
                <a:gd name="T8" fmla="*/ 480 w 3936"/>
                <a:gd name="T9" fmla="*/ 240 h 288"/>
                <a:gd name="T10" fmla="*/ 768 w 3936"/>
                <a:gd name="T11" fmla="*/ 240 h 288"/>
                <a:gd name="T12" fmla="*/ 768 w 3936"/>
                <a:gd name="T13" fmla="*/ 0 h 288"/>
                <a:gd name="T14" fmla="*/ 1056 w 3936"/>
                <a:gd name="T15" fmla="*/ 0 h 288"/>
                <a:gd name="T16" fmla="*/ 1056 w 3936"/>
                <a:gd name="T17" fmla="*/ 240 h 288"/>
                <a:gd name="T18" fmla="*/ 1776 w 3936"/>
                <a:gd name="T19" fmla="*/ 240 h 288"/>
                <a:gd name="T20" fmla="*/ 1776 w 3936"/>
                <a:gd name="T21" fmla="*/ 0 h 288"/>
                <a:gd name="T22" fmla="*/ 2016 w 3936"/>
                <a:gd name="T23" fmla="*/ 0 h 288"/>
                <a:gd name="T24" fmla="*/ 2016 w 3936"/>
                <a:gd name="T25" fmla="*/ 240 h 288"/>
                <a:gd name="T26" fmla="*/ 2352 w 3936"/>
                <a:gd name="T27" fmla="*/ 240 h 288"/>
                <a:gd name="T28" fmla="*/ 2352 w 3936"/>
                <a:gd name="T29" fmla="*/ 0 h 288"/>
                <a:gd name="T30" fmla="*/ 2688 w 3936"/>
                <a:gd name="T31" fmla="*/ 0 h 288"/>
                <a:gd name="T32" fmla="*/ 2688 w 3936"/>
                <a:gd name="T33" fmla="*/ 288 h 288"/>
                <a:gd name="T34" fmla="*/ 3168 w 3936"/>
                <a:gd name="T35" fmla="*/ 288 h 288"/>
                <a:gd name="T36" fmla="*/ 3168 w 3936"/>
                <a:gd name="T37" fmla="*/ 0 h 288"/>
                <a:gd name="T38" fmla="*/ 3600 w 3936"/>
                <a:gd name="T39" fmla="*/ 0 h 288"/>
                <a:gd name="T40" fmla="*/ 3600 w 3936"/>
                <a:gd name="T41" fmla="*/ 288 h 288"/>
                <a:gd name="T42" fmla="*/ 3936 w 3936"/>
                <a:gd name="T43" fmla="*/ 288 h 2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936" h="288">
                  <a:moveTo>
                    <a:pt x="0" y="240"/>
                  </a:moveTo>
                  <a:lnTo>
                    <a:pt x="288" y="240"/>
                  </a:lnTo>
                  <a:lnTo>
                    <a:pt x="288" y="0"/>
                  </a:lnTo>
                  <a:lnTo>
                    <a:pt x="480" y="0"/>
                  </a:lnTo>
                  <a:lnTo>
                    <a:pt x="480" y="240"/>
                  </a:lnTo>
                  <a:lnTo>
                    <a:pt x="768" y="240"/>
                  </a:lnTo>
                  <a:lnTo>
                    <a:pt x="768" y="0"/>
                  </a:lnTo>
                  <a:lnTo>
                    <a:pt x="1056" y="0"/>
                  </a:lnTo>
                  <a:lnTo>
                    <a:pt x="1056" y="240"/>
                  </a:lnTo>
                  <a:lnTo>
                    <a:pt x="1776" y="240"/>
                  </a:lnTo>
                  <a:lnTo>
                    <a:pt x="1776" y="0"/>
                  </a:lnTo>
                  <a:lnTo>
                    <a:pt x="2016" y="0"/>
                  </a:lnTo>
                  <a:lnTo>
                    <a:pt x="2016" y="240"/>
                  </a:lnTo>
                  <a:lnTo>
                    <a:pt x="2352" y="240"/>
                  </a:lnTo>
                  <a:lnTo>
                    <a:pt x="2352" y="0"/>
                  </a:lnTo>
                  <a:lnTo>
                    <a:pt x="2688" y="0"/>
                  </a:lnTo>
                  <a:lnTo>
                    <a:pt x="2688" y="288"/>
                  </a:lnTo>
                  <a:lnTo>
                    <a:pt x="3168" y="288"/>
                  </a:lnTo>
                  <a:lnTo>
                    <a:pt x="3168" y="0"/>
                  </a:lnTo>
                  <a:lnTo>
                    <a:pt x="3600" y="0"/>
                  </a:lnTo>
                  <a:lnTo>
                    <a:pt x="3600" y="288"/>
                  </a:lnTo>
                  <a:lnTo>
                    <a:pt x="3936" y="288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612" name="Freeform 8"/>
            <p:cNvSpPr>
              <a:spLocks/>
            </p:cNvSpPr>
            <p:nvPr/>
          </p:nvSpPr>
          <p:spPr bwMode="auto">
            <a:xfrm>
              <a:off x="1200" y="3168"/>
              <a:ext cx="4224" cy="240"/>
            </a:xfrm>
            <a:custGeom>
              <a:avLst/>
              <a:gdLst>
                <a:gd name="T0" fmla="*/ 0 w 4224"/>
                <a:gd name="T1" fmla="*/ 240 h 240"/>
                <a:gd name="T2" fmla="*/ 288 w 4224"/>
                <a:gd name="T3" fmla="*/ 240 h 240"/>
                <a:gd name="T4" fmla="*/ 288 w 4224"/>
                <a:gd name="T5" fmla="*/ 48 h 240"/>
                <a:gd name="T6" fmla="*/ 816 w 4224"/>
                <a:gd name="T7" fmla="*/ 48 h 240"/>
                <a:gd name="T8" fmla="*/ 816 w 4224"/>
                <a:gd name="T9" fmla="*/ 240 h 240"/>
                <a:gd name="T10" fmla="*/ 1392 w 4224"/>
                <a:gd name="T11" fmla="*/ 240 h 240"/>
                <a:gd name="T12" fmla="*/ 1392 w 4224"/>
                <a:gd name="T13" fmla="*/ 48 h 240"/>
                <a:gd name="T14" fmla="*/ 1824 w 4224"/>
                <a:gd name="T15" fmla="*/ 48 h 240"/>
                <a:gd name="T16" fmla="*/ 1824 w 4224"/>
                <a:gd name="T17" fmla="*/ 240 h 240"/>
                <a:gd name="T18" fmla="*/ 2832 w 4224"/>
                <a:gd name="T19" fmla="*/ 240 h 240"/>
                <a:gd name="T20" fmla="*/ 2832 w 4224"/>
                <a:gd name="T21" fmla="*/ 48 h 240"/>
                <a:gd name="T22" fmla="*/ 3264 w 4224"/>
                <a:gd name="T23" fmla="*/ 48 h 240"/>
                <a:gd name="T24" fmla="*/ 3264 w 4224"/>
                <a:gd name="T25" fmla="*/ 240 h 240"/>
                <a:gd name="T26" fmla="*/ 3744 w 4224"/>
                <a:gd name="T27" fmla="*/ 240 h 240"/>
                <a:gd name="T28" fmla="*/ 3744 w 4224"/>
                <a:gd name="T29" fmla="*/ 0 h 240"/>
                <a:gd name="T30" fmla="*/ 4224 w 4224"/>
                <a:gd name="T31" fmla="*/ 0 h 2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224" h="240">
                  <a:moveTo>
                    <a:pt x="0" y="240"/>
                  </a:moveTo>
                  <a:lnTo>
                    <a:pt x="288" y="240"/>
                  </a:lnTo>
                  <a:lnTo>
                    <a:pt x="288" y="48"/>
                  </a:lnTo>
                  <a:lnTo>
                    <a:pt x="816" y="48"/>
                  </a:lnTo>
                  <a:lnTo>
                    <a:pt x="816" y="240"/>
                  </a:lnTo>
                  <a:lnTo>
                    <a:pt x="1392" y="240"/>
                  </a:lnTo>
                  <a:lnTo>
                    <a:pt x="1392" y="48"/>
                  </a:lnTo>
                  <a:lnTo>
                    <a:pt x="1824" y="48"/>
                  </a:lnTo>
                  <a:lnTo>
                    <a:pt x="1824" y="240"/>
                  </a:lnTo>
                  <a:lnTo>
                    <a:pt x="2832" y="240"/>
                  </a:lnTo>
                  <a:lnTo>
                    <a:pt x="2832" y="48"/>
                  </a:lnTo>
                  <a:lnTo>
                    <a:pt x="3264" y="48"/>
                  </a:lnTo>
                  <a:lnTo>
                    <a:pt x="3264" y="240"/>
                  </a:lnTo>
                  <a:lnTo>
                    <a:pt x="3744" y="240"/>
                  </a:lnTo>
                  <a:lnTo>
                    <a:pt x="3744" y="0"/>
                  </a:lnTo>
                  <a:lnTo>
                    <a:pt x="422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613" name="Text Box 9"/>
            <p:cNvSpPr txBox="1">
              <a:spLocks noChangeArrowheads="1"/>
            </p:cNvSpPr>
            <p:nvPr/>
          </p:nvSpPr>
          <p:spPr bwMode="auto">
            <a:xfrm>
              <a:off x="505" y="1805"/>
              <a:ext cx="41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altLang="zh-TW" sz="2800">
                  <a:latin typeface="Times New Roman" pitchFamily="18" charset="0"/>
                  <a:ea typeface="新細明體" pitchFamily="18" charset="-120"/>
                </a:rPr>
                <a:t>ctrl</a:t>
              </a:r>
            </a:p>
          </p:txBody>
        </p:sp>
        <p:sp>
          <p:nvSpPr>
            <p:cNvPr id="24614" name="Line 10"/>
            <p:cNvSpPr>
              <a:spLocks noChangeShapeType="1"/>
            </p:cNvSpPr>
            <p:nvPr/>
          </p:nvSpPr>
          <p:spPr bwMode="auto">
            <a:xfrm>
              <a:off x="1824" y="1776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15" name="Line 11"/>
            <p:cNvSpPr>
              <a:spLocks noChangeShapeType="1"/>
            </p:cNvSpPr>
            <p:nvPr/>
          </p:nvSpPr>
          <p:spPr bwMode="auto">
            <a:xfrm>
              <a:off x="3312" y="1776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16" name="Line 12"/>
            <p:cNvSpPr>
              <a:spLocks noChangeShapeType="1"/>
            </p:cNvSpPr>
            <p:nvPr/>
          </p:nvSpPr>
          <p:spPr bwMode="auto">
            <a:xfrm>
              <a:off x="3744" y="1824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17" name="Line 13"/>
            <p:cNvSpPr>
              <a:spLocks noChangeShapeType="1"/>
            </p:cNvSpPr>
            <p:nvPr/>
          </p:nvSpPr>
          <p:spPr bwMode="auto">
            <a:xfrm flipH="1">
              <a:off x="5088" y="1776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18" name="Line 14"/>
            <p:cNvSpPr>
              <a:spLocks noChangeShapeType="1"/>
            </p:cNvSpPr>
            <p:nvPr/>
          </p:nvSpPr>
          <p:spPr bwMode="auto">
            <a:xfrm>
              <a:off x="4656" y="1776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19" name="Line 15"/>
            <p:cNvSpPr>
              <a:spLocks noChangeShapeType="1"/>
            </p:cNvSpPr>
            <p:nvPr/>
          </p:nvSpPr>
          <p:spPr bwMode="auto">
            <a:xfrm>
              <a:off x="2448" y="182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0" name="Line 16"/>
            <p:cNvSpPr>
              <a:spLocks noChangeShapeType="1"/>
            </p:cNvSpPr>
            <p:nvPr/>
          </p:nvSpPr>
          <p:spPr bwMode="auto">
            <a:xfrm>
              <a:off x="1488" y="2304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1" name="Line 17"/>
            <p:cNvSpPr>
              <a:spLocks noChangeShapeType="1"/>
            </p:cNvSpPr>
            <p:nvPr/>
          </p:nvSpPr>
          <p:spPr bwMode="auto">
            <a:xfrm>
              <a:off x="1968" y="2304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2" name="Line 18"/>
            <p:cNvSpPr>
              <a:spLocks noChangeShapeType="1"/>
            </p:cNvSpPr>
            <p:nvPr/>
          </p:nvSpPr>
          <p:spPr bwMode="auto">
            <a:xfrm>
              <a:off x="1680" y="2256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3" name="Line 19"/>
            <p:cNvSpPr>
              <a:spLocks noChangeShapeType="1"/>
            </p:cNvSpPr>
            <p:nvPr/>
          </p:nvSpPr>
          <p:spPr bwMode="auto">
            <a:xfrm>
              <a:off x="3888" y="2304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4" name="Line 20"/>
            <p:cNvSpPr>
              <a:spLocks noChangeShapeType="1"/>
            </p:cNvSpPr>
            <p:nvPr/>
          </p:nvSpPr>
          <p:spPr bwMode="auto">
            <a:xfrm>
              <a:off x="4368" y="2304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5" name="Line 21"/>
            <p:cNvSpPr>
              <a:spLocks noChangeShapeType="1"/>
            </p:cNvSpPr>
            <p:nvPr/>
          </p:nvSpPr>
          <p:spPr bwMode="auto">
            <a:xfrm>
              <a:off x="2976" y="2256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6" name="Line 22"/>
            <p:cNvSpPr>
              <a:spLocks noChangeShapeType="1"/>
            </p:cNvSpPr>
            <p:nvPr/>
          </p:nvSpPr>
          <p:spPr bwMode="auto">
            <a:xfrm>
              <a:off x="2256" y="240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7" name="Line 23"/>
            <p:cNvSpPr>
              <a:spLocks noChangeShapeType="1"/>
            </p:cNvSpPr>
            <p:nvPr/>
          </p:nvSpPr>
          <p:spPr bwMode="auto">
            <a:xfrm>
              <a:off x="3552" y="2256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628" name="Freeform 24"/>
            <p:cNvSpPr>
              <a:spLocks/>
            </p:cNvSpPr>
            <p:nvPr/>
          </p:nvSpPr>
          <p:spPr bwMode="auto">
            <a:xfrm>
              <a:off x="1200" y="2784"/>
              <a:ext cx="912" cy="192"/>
            </a:xfrm>
            <a:custGeom>
              <a:avLst/>
              <a:gdLst>
                <a:gd name="T0" fmla="*/ 0 w 912"/>
                <a:gd name="T1" fmla="*/ 192 h 192"/>
                <a:gd name="T2" fmla="*/ 288 w 912"/>
                <a:gd name="T3" fmla="*/ 192 h 192"/>
                <a:gd name="T4" fmla="*/ 288 w 912"/>
                <a:gd name="T5" fmla="*/ 0 h 192"/>
                <a:gd name="T6" fmla="*/ 480 w 912"/>
                <a:gd name="T7" fmla="*/ 0 h 192"/>
                <a:gd name="T8" fmla="*/ 480 w 912"/>
                <a:gd name="T9" fmla="*/ 192 h 192"/>
                <a:gd name="T10" fmla="*/ 624 w 912"/>
                <a:gd name="T11" fmla="*/ 192 h 192"/>
                <a:gd name="T12" fmla="*/ 624 w 912"/>
                <a:gd name="T13" fmla="*/ 0 h 192"/>
                <a:gd name="T14" fmla="*/ 816 w 912"/>
                <a:gd name="T15" fmla="*/ 0 h 192"/>
                <a:gd name="T16" fmla="*/ 816 w 912"/>
                <a:gd name="T17" fmla="*/ 192 h 192"/>
                <a:gd name="T18" fmla="*/ 912 w 912"/>
                <a:gd name="T19" fmla="*/ 192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12" h="192">
                  <a:moveTo>
                    <a:pt x="0" y="192"/>
                  </a:moveTo>
                  <a:lnTo>
                    <a:pt x="288" y="192"/>
                  </a:lnTo>
                  <a:lnTo>
                    <a:pt x="288" y="0"/>
                  </a:lnTo>
                  <a:lnTo>
                    <a:pt x="480" y="0"/>
                  </a:lnTo>
                  <a:lnTo>
                    <a:pt x="480" y="192"/>
                  </a:lnTo>
                  <a:lnTo>
                    <a:pt x="624" y="192"/>
                  </a:lnTo>
                  <a:lnTo>
                    <a:pt x="624" y="0"/>
                  </a:lnTo>
                  <a:lnTo>
                    <a:pt x="816" y="0"/>
                  </a:lnTo>
                  <a:lnTo>
                    <a:pt x="816" y="192"/>
                  </a:lnTo>
                  <a:lnTo>
                    <a:pt x="912" y="192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Freeform 25"/>
            <p:cNvSpPr>
              <a:spLocks/>
            </p:cNvSpPr>
            <p:nvPr/>
          </p:nvSpPr>
          <p:spPr bwMode="auto">
            <a:xfrm>
              <a:off x="1200" y="3648"/>
              <a:ext cx="912" cy="192"/>
            </a:xfrm>
            <a:custGeom>
              <a:avLst/>
              <a:gdLst>
                <a:gd name="T0" fmla="*/ 0 w 912"/>
                <a:gd name="T1" fmla="*/ 192 h 192"/>
                <a:gd name="T2" fmla="*/ 288 w 912"/>
                <a:gd name="T3" fmla="*/ 192 h 192"/>
                <a:gd name="T4" fmla="*/ 288 w 912"/>
                <a:gd name="T5" fmla="*/ 0 h 192"/>
                <a:gd name="T6" fmla="*/ 480 w 912"/>
                <a:gd name="T7" fmla="*/ 0 h 192"/>
                <a:gd name="T8" fmla="*/ 480 w 912"/>
                <a:gd name="T9" fmla="*/ 192 h 192"/>
                <a:gd name="T10" fmla="*/ 624 w 912"/>
                <a:gd name="T11" fmla="*/ 192 h 192"/>
                <a:gd name="T12" fmla="*/ 624 w 912"/>
                <a:gd name="T13" fmla="*/ 0 h 192"/>
                <a:gd name="T14" fmla="*/ 816 w 912"/>
                <a:gd name="T15" fmla="*/ 0 h 192"/>
                <a:gd name="T16" fmla="*/ 816 w 912"/>
                <a:gd name="T17" fmla="*/ 192 h 192"/>
                <a:gd name="T18" fmla="*/ 912 w 912"/>
                <a:gd name="T19" fmla="*/ 192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12" h="192">
                  <a:moveTo>
                    <a:pt x="0" y="192"/>
                  </a:moveTo>
                  <a:lnTo>
                    <a:pt x="288" y="192"/>
                  </a:lnTo>
                  <a:lnTo>
                    <a:pt x="288" y="0"/>
                  </a:lnTo>
                  <a:lnTo>
                    <a:pt x="480" y="0"/>
                  </a:lnTo>
                  <a:lnTo>
                    <a:pt x="480" y="192"/>
                  </a:lnTo>
                  <a:lnTo>
                    <a:pt x="624" y="192"/>
                  </a:lnTo>
                  <a:lnTo>
                    <a:pt x="624" y="0"/>
                  </a:lnTo>
                  <a:lnTo>
                    <a:pt x="816" y="0"/>
                  </a:lnTo>
                  <a:lnTo>
                    <a:pt x="816" y="192"/>
                  </a:lnTo>
                  <a:lnTo>
                    <a:pt x="912" y="192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4" name="Group 26"/>
          <p:cNvGrpSpPr>
            <a:grpSpLocks/>
          </p:cNvGrpSpPr>
          <p:nvPr/>
        </p:nvGrpSpPr>
        <p:grpSpPr bwMode="auto">
          <a:xfrm>
            <a:off x="3200400" y="1371600"/>
            <a:ext cx="5302250" cy="1309688"/>
            <a:chOff x="1968" y="677"/>
            <a:chExt cx="3340" cy="825"/>
          </a:xfrm>
        </p:grpSpPr>
        <p:sp>
          <p:nvSpPr>
            <p:cNvPr id="24585" name="Freeform 27"/>
            <p:cNvSpPr>
              <a:spLocks/>
            </p:cNvSpPr>
            <p:nvPr/>
          </p:nvSpPr>
          <p:spPr bwMode="auto">
            <a:xfrm>
              <a:off x="3581" y="749"/>
              <a:ext cx="183" cy="271"/>
            </a:xfrm>
            <a:custGeom>
              <a:avLst/>
              <a:gdLst>
                <a:gd name="T0" fmla="*/ 0 w 336"/>
                <a:gd name="T1" fmla="*/ 1 h 528"/>
                <a:gd name="T2" fmla="*/ 0 w 336"/>
                <a:gd name="T3" fmla="*/ 0 h 528"/>
                <a:gd name="T4" fmla="*/ 1 w 336"/>
                <a:gd name="T5" fmla="*/ 1 h 528"/>
                <a:gd name="T6" fmla="*/ 0 w 336"/>
                <a:gd name="T7" fmla="*/ 1 h 5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528">
                  <a:moveTo>
                    <a:pt x="0" y="528"/>
                  </a:moveTo>
                  <a:lnTo>
                    <a:pt x="0" y="0"/>
                  </a:lnTo>
                  <a:lnTo>
                    <a:pt x="336" y="336"/>
                  </a:lnTo>
                  <a:lnTo>
                    <a:pt x="0" y="528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86" name="Line 28"/>
            <p:cNvSpPr>
              <a:spLocks noChangeShapeType="1"/>
            </p:cNvSpPr>
            <p:nvPr/>
          </p:nvSpPr>
          <p:spPr bwMode="auto">
            <a:xfrm>
              <a:off x="3417" y="893"/>
              <a:ext cx="15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87" name="Freeform 29"/>
            <p:cNvSpPr>
              <a:spLocks/>
            </p:cNvSpPr>
            <p:nvPr/>
          </p:nvSpPr>
          <p:spPr bwMode="auto">
            <a:xfrm>
              <a:off x="3472" y="677"/>
              <a:ext cx="157" cy="123"/>
            </a:xfrm>
            <a:custGeom>
              <a:avLst/>
              <a:gdLst>
                <a:gd name="T0" fmla="*/ 0 w 288"/>
                <a:gd name="T1" fmla="*/ 0 h 240"/>
                <a:gd name="T2" fmla="*/ 1 w 288"/>
                <a:gd name="T3" fmla="*/ 0 h 240"/>
                <a:gd name="T4" fmla="*/ 1 w 288"/>
                <a:gd name="T5" fmla="*/ 1 h 2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240">
                  <a:moveTo>
                    <a:pt x="0" y="0"/>
                  </a:moveTo>
                  <a:lnTo>
                    <a:pt x="288" y="0"/>
                  </a:lnTo>
                  <a:lnTo>
                    <a:pt x="288" y="24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88" name="Line 30"/>
            <p:cNvSpPr>
              <a:spLocks noChangeShapeType="1"/>
            </p:cNvSpPr>
            <p:nvPr/>
          </p:nvSpPr>
          <p:spPr bwMode="auto">
            <a:xfrm>
              <a:off x="3773" y="917"/>
              <a:ext cx="10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89" name="Text Box 31"/>
            <p:cNvSpPr txBox="1">
              <a:spLocks noChangeArrowheads="1"/>
            </p:cNvSpPr>
            <p:nvPr/>
          </p:nvSpPr>
          <p:spPr bwMode="auto">
            <a:xfrm>
              <a:off x="3840" y="912"/>
              <a:ext cx="4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>
                  <a:latin typeface="Times New Roman" pitchFamily="18" charset="0"/>
                  <a:ea typeface="新細明體" pitchFamily="18" charset="-120"/>
                </a:rPr>
                <a:t>io1</a:t>
              </a:r>
              <a:endParaRPr kumimoji="1" lang="en-US" altLang="zh-TW" sz="2800">
                <a:latin typeface="Times New Roman" pitchFamily="18" charset="0"/>
                <a:ea typeface="新細明體" pitchFamily="18" charset="-120"/>
              </a:endParaRPr>
            </a:p>
          </p:txBody>
        </p:sp>
        <p:sp>
          <p:nvSpPr>
            <p:cNvPr id="24590" name="Text Box 32"/>
            <p:cNvSpPr txBox="1">
              <a:spLocks noChangeArrowheads="1"/>
            </p:cNvSpPr>
            <p:nvPr/>
          </p:nvSpPr>
          <p:spPr bwMode="auto">
            <a:xfrm>
              <a:off x="3919" y="739"/>
              <a:ext cx="42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>
                  <a:latin typeface="Times New Roman" pitchFamily="18" charset="0"/>
                  <a:ea typeface="新細明體" pitchFamily="18" charset="-120"/>
                </a:rPr>
                <a:t>ctrl</a:t>
              </a:r>
              <a:endParaRPr kumimoji="1" lang="en-US" altLang="zh-TW" sz="2800">
                <a:latin typeface="Times New Roman" pitchFamily="18" charset="0"/>
                <a:ea typeface="新細明體" pitchFamily="18" charset="-120"/>
              </a:endParaRPr>
            </a:p>
          </p:txBody>
        </p:sp>
        <p:sp>
          <p:nvSpPr>
            <p:cNvPr id="24591" name="Freeform 33"/>
            <p:cNvSpPr>
              <a:spLocks/>
            </p:cNvSpPr>
            <p:nvPr/>
          </p:nvSpPr>
          <p:spPr bwMode="auto">
            <a:xfrm>
              <a:off x="3581" y="1109"/>
              <a:ext cx="192" cy="271"/>
            </a:xfrm>
            <a:custGeom>
              <a:avLst/>
              <a:gdLst>
                <a:gd name="T0" fmla="*/ 1 w 336"/>
                <a:gd name="T1" fmla="*/ 0 h 528"/>
                <a:gd name="T2" fmla="*/ 0 w 336"/>
                <a:gd name="T3" fmla="*/ 1 h 528"/>
                <a:gd name="T4" fmla="*/ 1 w 336"/>
                <a:gd name="T5" fmla="*/ 1 h 528"/>
                <a:gd name="T6" fmla="*/ 1 w 336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528">
                  <a:moveTo>
                    <a:pt x="336" y="0"/>
                  </a:moveTo>
                  <a:lnTo>
                    <a:pt x="0" y="240"/>
                  </a:lnTo>
                  <a:lnTo>
                    <a:pt x="336" y="528"/>
                  </a:lnTo>
                  <a:lnTo>
                    <a:pt x="33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2" name="Line 34"/>
            <p:cNvSpPr>
              <a:spLocks noChangeShapeType="1"/>
            </p:cNvSpPr>
            <p:nvPr/>
          </p:nvSpPr>
          <p:spPr bwMode="auto">
            <a:xfrm>
              <a:off x="3773" y="1229"/>
              <a:ext cx="31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3" name="Line 35"/>
            <p:cNvSpPr>
              <a:spLocks noChangeShapeType="1"/>
            </p:cNvSpPr>
            <p:nvPr/>
          </p:nvSpPr>
          <p:spPr bwMode="auto">
            <a:xfrm flipH="1">
              <a:off x="3225" y="1229"/>
              <a:ext cx="340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4" name="Line 36"/>
            <p:cNvSpPr>
              <a:spLocks noChangeShapeType="1"/>
            </p:cNvSpPr>
            <p:nvPr/>
          </p:nvSpPr>
          <p:spPr bwMode="auto">
            <a:xfrm>
              <a:off x="3883" y="917"/>
              <a:ext cx="1" cy="3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5" name="Line 37"/>
            <p:cNvSpPr>
              <a:spLocks noChangeShapeType="1"/>
            </p:cNvSpPr>
            <p:nvPr/>
          </p:nvSpPr>
          <p:spPr bwMode="auto">
            <a:xfrm flipV="1">
              <a:off x="3417" y="893"/>
              <a:ext cx="1" cy="3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6" name="Oval 38"/>
            <p:cNvSpPr>
              <a:spLocks noChangeArrowheads="1"/>
            </p:cNvSpPr>
            <p:nvPr/>
          </p:nvSpPr>
          <p:spPr bwMode="auto">
            <a:xfrm>
              <a:off x="3636" y="1133"/>
              <a:ext cx="53" cy="4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597" name="Freeform 39"/>
            <p:cNvSpPr>
              <a:spLocks/>
            </p:cNvSpPr>
            <p:nvPr/>
          </p:nvSpPr>
          <p:spPr bwMode="auto">
            <a:xfrm>
              <a:off x="3636" y="725"/>
              <a:ext cx="183" cy="419"/>
            </a:xfrm>
            <a:custGeom>
              <a:avLst/>
              <a:gdLst>
                <a:gd name="T0" fmla="*/ 0 w 336"/>
                <a:gd name="T1" fmla="*/ 0 h 816"/>
                <a:gd name="T2" fmla="*/ 1 w 336"/>
                <a:gd name="T3" fmla="*/ 0 h 816"/>
                <a:gd name="T4" fmla="*/ 1 w 336"/>
                <a:gd name="T5" fmla="*/ 1 h 816"/>
                <a:gd name="T6" fmla="*/ 1 w 336"/>
                <a:gd name="T7" fmla="*/ 1 h 816"/>
                <a:gd name="T8" fmla="*/ 1 w 336"/>
                <a:gd name="T9" fmla="*/ 1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6" h="816">
                  <a:moveTo>
                    <a:pt x="0" y="0"/>
                  </a:moveTo>
                  <a:lnTo>
                    <a:pt x="336" y="0"/>
                  </a:lnTo>
                  <a:lnTo>
                    <a:pt x="336" y="576"/>
                  </a:lnTo>
                  <a:lnTo>
                    <a:pt x="48" y="576"/>
                  </a:lnTo>
                  <a:lnTo>
                    <a:pt x="48" y="816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98" name="Oval 40"/>
            <p:cNvSpPr>
              <a:spLocks noChangeArrowheads="1"/>
            </p:cNvSpPr>
            <p:nvPr/>
          </p:nvSpPr>
          <p:spPr bwMode="auto">
            <a:xfrm>
              <a:off x="3389" y="1205"/>
              <a:ext cx="53" cy="4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599" name="Oval 41"/>
            <p:cNvSpPr>
              <a:spLocks noChangeArrowheads="1"/>
            </p:cNvSpPr>
            <p:nvPr/>
          </p:nvSpPr>
          <p:spPr bwMode="auto">
            <a:xfrm>
              <a:off x="3855" y="1205"/>
              <a:ext cx="53" cy="4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600" name="Oval 42"/>
            <p:cNvSpPr>
              <a:spLocks noChangeArrowheads="1"/>
            </p:cNvSpPr>
            <p:nvPr/>
          </p:nvSpPr>
          <p:spPr bwMode="auto">
            <a:xfrm>
              <a:off x="3609" y="701"/>
              <a:ext cx="53" cy="4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601" name="Text Box 43"/>
            <p:cNvSpPr txBox="1">
              <a:spLocks noChangeArrowheads="1"/>
            </p:cNvSpPr>
            <p:nvPr/>
          </p:nvSpPr>
          <p:spPr bwMode="auto">
            <a:xfrm>
              <a:off x="3024" y="864"/>
              <a:ext cx="4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>
                  <a:latin typeface="Times New Roman" pitchFamily="18" charset="0"/>
                  <a:ea typeface="新細明體" pitchFamily="18" charset="-120"/>
                </a:rPr>
                <a:t>io2</a:t>
              </a:r>
              <a:endParaRPr kumimoji="1" lang="en-US" altLang="zh-TW" sz="2800">
                <a:latin typeface="Times New Roman" pitchFamily="18" charset="0"/>
                <a:ea typeface="新細明體" pitchFamily="18" charset="-120"/>
              </a:endParaRPr>
            </a:p>
          </p:txBody>
        </p:sp>
        <p:sp>
          <p:nvSpPr>
            <p:cNvPr id="24602" name="Text Box 44"/>
            <p:cNvSpPr txBox="1">
              <a:spLocks noChangeArrowheads="1"/>
            </p:cNvSpPr>
            <p:nvPr/>
          </p:nvSpPr>
          <p:spPr bwMode="auto">
            <a:xfrm>
              <a:off x="4800" y="1104"/>
              <a:ext cx="5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Arial" charset="0"/>
                </a:rPr>
                <a:t>Io1_in</a:t>
              </a:r>
            </a:p>
          </p:txBody>
        </p:sp>
        <p:sp>
          <p:nvSpPr>
            <p:cNvPr id="24603" name="Text Box 45"/>
            <p:cNvSpPr txBox="1">
              <a:spLocks noChangeArrowheads="1"/>
            </p:cNvSpPr>
            <p:nvPr/>
          </p:nvSpPr>
          <p:spPr bwMode="auto">
            <a:xfrm>
              <a:off x="1968" y="1152"/>
              <a:ext cx="5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Arial" charset="0"/>
                </a:rPr>
                <a:t>Io2_in</a:t>
              </a:r>
            </a:p>
          </p:txBody>
        </p:sp>
        <p:sp>
          <p:nvSpPr>
            <p:cNvPr id="24604" name="Rectangle 46"/>
            <p:cNvSpPr>
              <a:spLocks noChangeArrowheads="1"/>
            </p:cNvSpPr>
            <p:nvPr/>
          </p:nvSpPr>
          <p:spPr bwMode="auto">
            <a:xfrm>
              <a:off x="4080" y="1200"/>
              <a:ext cx="33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605" name="Line 47"/>
            <p:cNvSpPr>
              <a:spLocks noChangeShapeType="1"/>
            </p:cNvSpPr>
            <p:nvPr/>
          </p:nvSpPr>
          <p:spPr bwMode="auto">
            <a:xfrm>
              <a:off x="4416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Rectangle 48"/>
            <p:cNvSpPr>
              <a:spLocks noChangeArrowheads="1"/>
            </p:cNvSpPr>
            <p:nvPr/>
          </p:nvSpPr>
          <p:spPr bwMode="auto">
            <a:xfrm>
              <a:off x="2928" y="1200"/>
              <a:ext cx="28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607" name="Line 49"/>
            <p:cNvSpPr>
              <a:spLocks noChangeShapeType="1"/>
            </p:cNvSpPr>
            <p:nvPr/>
          </p:nvSpPr>
          <p:spPr bwMode="auto">
            <a:xfrm>
              <a:off x="2592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Text Box 50"/>
            <p:cNvSpPr txBox="1">
              <a:spLocks noChangeArrowheads="1"/>
            </p:cNvSpPr>
            <p:nvPr/>
          </p:nvSpPr>
          <p:spPr bwMode="auto">
            <a:xfrm>
              <a:off x="2966" y="1271"/>
              <a:ext cx="5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Arial" charset="0"/>
                </a:rPr>
                <a:t>R=10K</a:t>
              </a:r>
            </a:p>
          </p:txBody>
        </p:sp>
        <p:sp>
          <p:nvSpPr>
            <p:cNvPr id="24609" name="Text Box 51"/>
            <p:cNvSpPr txBox="1">
              <a:spLocks noChangeArrowheads="1"/>
            </p:cNvSpPr>
            <p:nvPr/>
          </p:nvSpPr>
          <p:spPr bwMode="auto">
            <a:xfrm>
              <a:off x="4070" y="1271"/>
              <a:ext cx="5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Arial" charset="0"/>
                </a:rPr>
                <a:t>R=10K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>
                <a:ea typeface="新細明體" pitchFamily="18" charset="-120"/>
              </a:rPr>
              <a:t>VHDL 4 </a:t>
            </a:r>
            <a:br>
              <a:rPr lang="en-US" altLang="zh-TW" sz="3200">
                <a:ea typeface="新細明體" pitchFamily="18" charset="-120"/>
              </a:rPr>
            </a:br>
            <a:r>
              <a:rPr lang="en-US" altLang="zh-TW" sz="3200">
                <a:ea typeface="新細明體" pitchFamily="18" charset="-120"/>
              </a:rPr>
              <a:t>Building blocks of a computer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Combinational circuit and sequential circuit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Building blocks of a computer.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Control units are state machines, which have Flip-flops, decoders, multiplexers etc.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Beware that , there are usually more than one way to design the same digital system in VHDL 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7E088FB-7A62-4CCD-A19B-D0690AC0FCAA}" type="slidenum">
              <a:rPr lang="en-US" altLang="en-US" smtClean="0">
                <a:solidFill>
                  <a:srgbClr val="FFFFFF"/>
                </a:solidFill>
              </a:rPr>
              <a:pPr/>
              <a:t>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Exercise 4.6</a:t>
            </a:r>
            <a:endParaRPr lang="en-US" dirty="0"/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4F02532-CBAE-43B1-BC9A-009711DDFFCC}" type="slidenum">
              <a:rPr lang="en-US" altLang="en-US" smtClean="0">
                <a:solidFill>
                  <a:srgbClr val="FFFFFF"/>
                </a:solidFill>
              </a:rPr>
              <a:pPr/>
              <a:t>20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56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500" smtClean="0">
                <a:ea typeface="新細明體" pitchFamily="18" charset="-120"/>
              </a:rPr>
              <a:t>List whether the following circuits are sequential or combinational and discuss the reasons</a:t>
            </a:r>
          </a:p>
          <a:p>
            <a:pPr eaLnBrk="1" hangingPunct="1"/>
            <a:endParaRPr lang="en-US" altLang="zh-TW" sz="2500" smtClean="0">
              <a:ea typeface="新細明體" pitchFamily="18" charset="-120"/>
            </a:endParaRPr>
          </a:p>
          <a:p>
            <a:pPr eaLnBrk="1" hangingPunct="1"/>
            <a:endParaRPr lang="en-US" altLang="zh-TW" sz="2500" smtClean="0">
              <a:ea typeface="新細明體" pitchFamily="18" charset="-12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90600" y="2514600"/>
          <a:ext cx="7391400" cy="4003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752600"/>
                <a:gridCol w="1447800"/>
                <a:gridCol w="2667000"/>
              </a:tblGrid>
              <a:tr h="118890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Circuit name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Sequential or combinational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Condition for</a:t>
                      </a:r>
                      <a:r>
                        <a:rPr lang="en-US" sz="1800" baseline="0" dirty="0" smtClean="0"/>
                        <a:t> state change if sequential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discussion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latch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421707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Flip flop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</a:tr>
              <a:tr h="640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ea typeface="新細明體" pitchFamily="18" charset="-120"/>
                        </a:rPr>
                        <a:t>tri state buffer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Decoder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Multiplexer, 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  <a:tr h="640182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Bi-directional buffer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7" marB="45727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(ANSWER ) Exercise 4.6</a:t>
            </a:r>
            <a:endParaRPr lang="en-US" dirty="0"/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EF45C5F-CEAA-4698-B75D-DB6BF8C53ADA}" type="slidenum">
              <a:rPr lang="en-US" altLang="en-US" smtClean="0">
                <a:solidFill>
                  <a:srgbClr val="FFFFFF"/>
                </a:solidFill>
              </a:rPr>
              <a:pPr/>
              <a:t>21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500" smtClean="0">
                <a:ea typeface="新細明體" pitchFamily="18" charset="-120"/>
              </a:rPr>
              <a:t>List whether the following circuits are sequential or combinational and discuss the reasons</a:t>
            </a:r>
          </a:p>
          <a:p>
            <a:pPr eaLnBrk="1" hangingPunct="1"/>
            <a:endParaRPr lang="en-US" altLang="zh-TW" sz="2500" smtClean="0">
              <a:ea typeface="新細明體" pitchFamily="18" charset="-120"/>
            </a:endParaRPr>
          </a:p>
          <a:p>
            <a:pPr eaLnBrk="1" hangingPunct="1"/>
            <a:endParaRPr lang="en-US" altLang="zh-TW" sz="2500" smtClean="0">
              <a:ea typeface="新細明體" pitchFamily="18" charset="-12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90600" y="2514600"/>
          <a:ext cx="7391400" cy="4003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752600"/>
                <a:gridCol w="1447800"/>
                <a:gridCol w="2667000"/>
              </a:tblGrid>
              <a:tr h="118890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Circuit name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Sequential or combinational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Condition for</a:t>
                      </a:r>
                      <a:r>
                        <a:rPr lang="en-US" sz="1800" baseline="0" dirty="0" smtClean="0"/>
                        <a:t> state change if sequential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discussion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latch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Sequential 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Input state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Has memory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421707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Flip flop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Sequential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Clock</a:t>
                      </a:r>
                      <a:r>
                        <a:rPr lang="en-US" sz="1800" baseline="0" dirty="0" smtClean="0"/>
                        <a:t> edge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Has memory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640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ea typeface="新細明體" pitchFamily="18" charset="-120"/>
                        </a:rPr>
                        <a:t>tri state buffer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combinational</a:t>
                      </a:r>
                    </a:p>
                    <a:p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N.A.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 memory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Decoder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combinational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N.A.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No memory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Multiplexer, 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combinational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N.A.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No memory</a:t>
                      </a:r>
                      <a:endParaRPr lang="en-US" sz="1800" dirty="0"/>
                    </a:p>
                  </a:txBody>
                  <a:tcPr marT="45727" marB="45727"/>
                </a:tc>
              </a:tr>
              <a:tr h="640182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ea typeface="新細明體" pitchFamily="18" charset="-120"/>
                        </a:rPr>
                        <a:t>Bi-directional buffer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combinational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N.A.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No memory</a:t>
                      </a:r>
                      <a:endParaRPr lang="en-US" sz="1800" dirty="0"/>
                    </a:p>
                  </a:txBody>
                  <a:tcPr marT="45727" marB="45727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Quick revision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You should know how to design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asynchronous , synchronous reset flip-flops 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tri state buffers, 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Combination logics</a:t>
            </a:r>
          </a:p>
          <a:p>
            <a:pPr lvl="2" eaLnBrk="1" hangingPunct="1"/>
            <a:r>
              <a:rPr lang="en-US" altLang="zh-TW" smtClean="0">
                <a:ea typeface="新細明體" pitchFamily="18" charset="-120"/>
              </a:rPr>
              <a:t>decoders, </a:t>
            </a:r>
          </a:p>
          <a:p>
            <a:pPr lvl="2" eaLnBrk="1" hangingPunct="1"/>
            <a:r>
              <a:rPr lang="en-US" altLang="zh-TW" smtClean="0">
                <a:ea typeface="新細明體" pitchFamily="18" charset="-120"/>
              </a:rPr>
              <a:t>multiplexers,</a:t>
            </a:r>
          </a:p>
          <a:p>
            <a:pPr lvl="2" eaLnBrk="1" hangingPunct="1"/>
            <a:r>
              <a:rPr lang="en-US" altLang="zh-TW" smtClean="0">
                <a:ea typeface="新細明體" pitchFamily="18" charset="-120"/>
              </a:rPr>
              <a:t>bi-directional buffers, </a:t>
            </a:r>
            <a:endParaRPr lang="en-US" altLang="zh-TW" sz="2600" smtClean="0">
              <a:ea typeface="新細明體" pitchFamily="18" charset="-120"/>
            </a:endParaRP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7D77E9D-B18E-429A-B07E-1359918DDDBB}" type="slidenum">
              <a:rPr lang="en-US" altLang="en-US" smtClean="0">
                <a:solidFill>
                  <a:srgbClr val="FFFFFF"/>
                </a:solidFill>
              </a:rPr>
              <a:pPr/>
              <a:t>22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>
                <a:ea typeface="新細明體" pitchFamily="18" charset="-120"/>
              </a:rPr>
              <a:t>Appendix: do variables in processes have memory. </a:t>
            </a:r>
            <a:r>
              <a:rPr lang="en-US" altLang="zh-TW" sz="2000">
                <a:ea typeface="新細明體" pitchFamily="18" charset="-120"/>
              </a:rPr>
              <a:t>(</a:t>
            </a:r>
            <a:r>
              <a:rPr lang="en-US" altLang="zh-TW" sz="2000">
                <a:solidFill>
                  <a:srgbClr val="CB1549"/>
                </a:solidFill>
                <a:ea typeface="新細明體" pitchFamily="18" charset="-120"/>
              </a:rPr>
              <a:t>Good practice: Initialize variables before use</a:t>
            </a:r>
            <a:r>
              <a:rPr lang="en-US" altLang="zh-TW" sz="2000">
                <a:ea typeface="新細明體" pitchFamily="18" charset="-120"/>
              </a:rPr>
              <a:t>; assign values  to variables from input first)</a:t>
            </a:r>
            <a:r>
              <a:rPr lang="en-US" altLang="zh-TW" sz="2400">
                <a:ea typeface="新細明體" pitchFamily="18" charset="-120"/>
              </a:rPr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77724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1200" smtClean="0">
                <a:ea typeface="新細明體" pitchFamily="18" charset="-120"/>
              </a:rPr>
              <a:t> </a:t>
            </a:r>
            <a:r>
              <a:rPr lang="en-US" altLang="zh-TW" sz="1200" smtClean="0">
                <a:ea typeface="新細明體" pitchFamily="18" charset="-120"/>
              </a:rPr>
              <a:t>library IEEE;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use IEEE.std_logic_1164.all;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entity test is port (a,reset_v1: in std_logic;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b ,c: out std_logic); end test;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architecture test_arch of test is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begin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label_proc1: process (a,reset_v1)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variable v1 : std_logic;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begin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	if reset_v1 ='1' then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		v1:= not a;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	end if;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	b&lt;=a;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	c&lt;=v1;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900" smtClean="0">
                <a:ea typeface="新細明體" pitchFamily="18" charset="-120"/>
              </a:rPr>
              <a:t>end process label_proc1;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end test_arch;</a:t>
            </a:r>
            <a:br>
              <a:rPr lang="en-US" altLang="zh-TW" sz="1200" smtClean="0">
                <a:ea typeface="新細明體" pitchFamily="18" charset="-120"/>
              </a:rPr>
            </a:br>
            <a:endParaRPr lang="en-US" altLang="zh-TW" sz="120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</a:pPr>
            <a:endParaRPr lang="en-US" altLang="zh-TW" sz="1200" smtClean="0">
              <a:ea typeface="新細明體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1200" smtClean="0">
                <a:ea typeface="新細明體" pitchFamily="18" charset="-120"/>
              </a:rPr>
              <a:t>**The answer is yes. That means after a process is called, the state of a variable will be stored for the next time the process is being run again.</a:t>
            </a:r>
          </a:p>
          <a:p>
            <a:pPr eaLnBrk="1" hangingPunct="1">
              <a:lnSpc>
                <a:spcPct val="80000"/>
              </a:lnSpc>
            </a:pPr>
            <a:endParaRPr lang="zh-TW" altLang="en-US" sz="1200" smtClean="0">
              <a:ea typeface="新細明體" pitchFamily="18" charset="-120"/>
            </a:endParaRP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ADB9BB4-49F2-4355-BA26-261BE5975EF9}" type="slidenum">
              <a:rPr lang="en-US" altLang="en-US" smtClean="0">
                <a:solidFill>
                  <a:srgbClr val="FFFFFF"/>
                </a:solidFill>
              </a:rPr>
              <a:pPr/>
              <a:t>23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2867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971800"/>
            <a:ext cx="5181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9" name="Line 5"/>
          <p:cNvSpPr>
            <a:spLocks noChangeShapeType="1"/>
          </p:cNvSpPr>
          <p:nvPr/>
        </p:nvSpPr>
        <p:spPr bwMode="auto">
          <a:xfrm>
            <a:off x="6858000" y="4724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0" name="Line 6"/>
          <p:cNvSpPr>
            <a:spLocks noChangeShapeType="1"/>
          </p:cNvSpPr>
          <p:nvPr/>
        </p:nvSpPr>
        <p:spPr bwMode="auto">
          <a:xfrm flipH="1">
            <a:off x="7391400" y="45720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1" name="Text Box 7"/>
          <p:cNvSpPr txBox="1">
            <a:spLocks noChangeArrowheads="1"/>
          </p:cNvSpPr>
          <p:nvPr/>
        </p:nvSpPr>
        <p:spPr bwMode="auto">
          <a:xfrm>
            <a:off x="3405188" y="5105400"/>
            <a:ext cx="58293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•"/>
            </a:pPr>
            <a:r>
              <a:rPr lang="en-US" altLang="zh-TW">
                <a:latin typeface="Times New Roman" pitchFamily="18" charset="0"/>
                <a:ea typeface="新細明體" pitchFamily="18" charset="-120"/>
              </a:rPr>
              <a:t>V1 stays at two different levels depending on previous result</a:t>
            </a:r>
            <a:endParaRPr lang="en-US" altLang="en-US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Turn VHDL into schematic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Use Schematic viewer in ISE project navigator </a:t>
            </a: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59747E5-71A9-46E5-A75D-82306A64D2A6}" type="slidenum">
              <a:rPr lang="en-US" altLang="en-US" smtClean="0">
                <a:solidFill>
                  <a:srgbClr val="FFFFFF"/>
                </a:solidFill>
              </a:rPr>
              <a:pPr/>
              <a:t>24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667000"/>
            <a:ext cx="5419725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How to represent binary and hex numbers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Type Standard logic( with initialized values):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signal code_bit : std_logic := ‘1’; --for one bit , init to be ‘1’, or ‘0’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signal codex : std_logic_vector (1 downto 0) :=“01”; -- 2-bit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signal codey : std_logic_vector (7 downto 0) :=x“7e”; --8-bit hex 0x7e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9245E32-0A93-4733-AB26-E4112AA58F43}" type="slidenum">
              <a:rPr lang="en-US" altLang="en-US" smtClean="0">
                <a:solidFill>
                  <a:srgbClr val="FFFFFF"/>
                </a:solidFill>
              </a:rPr>
              <a:pPr/>
              <a:t>25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Combinational Vs. Sequential </a:t>
            </a:r>
            <a:r>
              <a:rPr lang="en-US" dirty="0" err="1" smtClean="0"/>
              <a:t>ciruits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Combinational circuit, </a:t>
            </a:r>
            <a:r>
              <a:rPr lang="en-US" altLang="en-US" u="sng" dirty="0" smtClean="0"/>
              <a:t>it  has no memory</a:t>
            </a:r>
            <a:r>
              <a:rPr lang="en-US" altLang="en-US" dirty="0" smtClean="0"/>
              <a:t> </a:t>
            </a:r>
          </a:p>
          <a:p>
            <a:pPr lvl="1"/>
            <a:r>
              <a:rPr lang="en-US" altLang="en-US" dirty="0" smtClean="0"/>
              <a:t>Example: decoder, encoder, inverter</a:t>
            </a:r>
          </a:p>
          <a:p>
            <a:r>
              <a:rPr lang="en-US" altLang="en-US" dirty="0" smtClean="0"/>
              <a:t>Sequential circuit, </a:t>
            </a:r>
            <a:r>
              <a:rPr lang="en-US" altLang="en-US" u="sng" dirty="0" smtClean="0"/>
              <a:t>it has memory</a:t>
            </a:r>
          </a:p>
          <a:p>
            <a:pPr lvl="1"/>
            <a:r>
              <a:rPr lang="en-US" altLang="en-US" smtClean="0"/>
              <a:t>Circuits </a:t>
            </a:r>
            <a:r>
              <a:rPr lang="en-US" altLang="en-US" dirty="0" smtClean="0"/>
              <a:t>that change state and output according to some conditions, (input or clock) </a:t>
            </a:r>
          </a:p>
          <a:p>
            <a:r>
              <a:rPr lang="en-US" altLang="en-US" dirty="0" smtClean="0"/>
              <a:t>Examples:</a:t>
            </a:r>
          </a:p>
          <a:p>
            <a:r>
              <a:rPr lang="en-US" altLang="zh-TW" sz="2100" dirty="0" smtClean="0">
                <a:ea typeface="新細明體" pitchFamily="18" charset="-120"/>
              </a:rPr>
              <a:t>Sequential</a:t>
            </a:r>
          </a:p>
          <a:p>
            <a:pPr lvl="1" eaLnBrk="1" hangingPunct="1"/>
            <a:r>
              <a:rPr lang="en-US" altLang="zh-TW" dirty="0" smtClean="0">
                <a:ea typeface="新細明體" pitchFamily="18" charset="-120"/>
              </a:rPr>
              <a:t>Latch, Flip-flops (FFs) with asynchronous or synchronous reset;</a:t>
            </a:r>
          </a:p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Combinational </a:t>
            </a:r>
          </a:p>
          <a:p>
            <a:pPr lvl="1" eaLnBrk="1" hangingPunct="1"/>
            <a:r>
              <a:rPr lang="en-US" altLang="zh-TW" dirty="0" smtClean="0">
                <a:ea typeface="新細明體" pitchFamily="18" charset="-120"/>
              </a:rPr>
              <a:t>tri state buffer; decoder; multiplexer, bi-directional buffer, </a:t>
            </a:r>
            <a:endParaRPr lang="en-US" altLang="en-US" dirty="0" smtClean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050B7B8-C066-4F80-84A1-A595ACAEC570}" type="slidenum">
              <a:rPr lang="en-US" altLang="en-US" smtClean="0">
                <a:solidFill>
                  <a:srgbClr val="FFFFFF"/>
                </a:solidFill>
              </a:rPr>
              <a:pPr/>
              <a:t>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A typical 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CPU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FFs=Flip-flops</a:t>
            </a:r>
          </a:p>
          <a:p>
            <a:pPr eaLnBrk="1" hangingPunct="1"/>
            <a:r>
              <a:rPr lang="en-US" altLang="zh-TW" sz="2500" smtClean="0">
                <a:ea typeface="新細明體" pitchFamily="18" charset="-120"/>
              </a:rPr>
              <a:t>A state machine </a:t>
            </a:r>
          </a:p>
          <a:p>
            <a:pPr eaLnBrk="1" hangingPunct="1"/>
            <a:r>
              <a:rPr lang="en-US" altLang="zh-TW" sz="2500" smtClean="0">
                <a:ea typeface="新細明體" pitchFamily="18" charset="-120"/>
              </a:rPr>
              <a:t>contains FFs</a:t>
            </a:r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4293"/>
            <a:ext cx="4114800" cy="328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  <a:endParaRPr lang="en-US" altLang="en-US" dirty="0" smtClean="0">
              <a:solidFill>
                <a:srgbClr val="FFFFFF"/>
              </a:solidFill>
            </a:endParaRP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752294" y="64293"/>
            <a:ext cx="381000" cy="328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549F611-4E07-4876-8816-048BB3FFC2F0}" type="slidenum">
              <a:rPr lang="en-US" altLang="en-US" smtClean="0">
                <a:solidFill>
                  <a:srgbClr val="FFFFFF"/>
                </a:solidFill>
              </a:rPr>
              <a:pPr/>
              <a:t>4</a:t>
            </a:fld>
            <a:endParaRPr lang="en-US" altLang="en-US" dirty="0" smtClean="0">
              <a:solidFill>
                <a:srgbClr val="FFFFFF"/>
              </a:solidFill>
            </a:endParaRP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3657600" y="228600"/>
            <a:ext cx="5181600" cy="647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6248400" y="4419600"/>
            <a:ext cx="2371725" cy="116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ALU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(state machine)</a:t>
            </a:r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4360863" y="582612"/>
            <a:ext cx="2193925" cy="116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 dirty="0">
                <a:latin typeface="Times New Roman" pitchFamily="18" charset="0"/>
                <a:ea typeface="新細明體" pitchFamily="18" charset="-120"/>
              </a:rPr>
              <a:t>Control Unit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 dirty="0">
                <a:latin typeface="Times New Roman" pitchFamily="18" charset="0"/>
                <a:ea typeface="新細明體" pitchFamily="18" charset="-120"/>
              </a:rPr>
              <a:t>State machine</a:t>
            </a:r>
          </a:p>
        </p:txBody>
      </p:sp>
      <p:sp>
        <p:nvSpPr>
          <p:cNvPr id="9225" name="Text Box 7"/>
          <p:cNvSpPr txBox="1">
            <a:spLocks noChangeArrowheads="1"/>
          </p:cNvSpPr>
          <p:nvPr/>
        </p:nvSpPr>
        <p:spPr bwMode="auto">
          <a:xfrm>
            <a:off x="6172200" y="3032125"/>
            <a:ext cx="2562225" cy="116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I/O control logic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(state machine)</a:t>
            </a:r>
          </a:p>
        </p:txBody>
      </p:sp>
      <p:sp>
        <p:nvSpPr>
          <p:cNvPr id="9226" name="Text Box 8"/>
          <p:cNvSpPr txBox="1">
            <a:spLocks noChangeArrowheads="1"/>
          </p:cNvSpPr>
          <p:nvPr/>
        </p:nvSpPr>
        <p:spPr bwMode="auto">
          <a:xfrm>
            <a:off x="6324600" y="1752600"/>
            <a:ext cx="2144713" cy="116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Registers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(FFs)</a:t>
            </a:r>
          </a:p>
        </p:txBody>
      </p:sp>
      <p:sp>
        <p:nvSpPr>
          <p:cNvPr id="9227" name="AutoShape 9"/>
          <p:cNvSpPr>
            <a:spLocks noChangeArrowheads="1"/>
          </p:cNvSpPr>
          <p:nvPr/>
        </p:nvSpPr>
        <p:spPr bwMode="auto">
          <a:xfrm>
            <a:off x="2057400" y="5334000"/>
            <a:ext cx="1600200" cy="533400"/>
          </a:xfrm>
          <a:prstGeom prst="leftRightArrow">
            <a:avLst>
              <a:gd name="adj1" fmla="val 50000"/>
              <a:gd name="adj2" fmla="val 6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28" name="Text Box 10"/>
          <p:cNvSpPr txBox="1">
            <a:spLocks noChangeArrowheads="1"/>
          </p:cNvSpPr>
          <p:nvPr/>
        </p:nvSpPr>
        <p:spPr bwMode="auto">
          <a:xfrm>
            <a:off x="3657600" y="4405313"/>
            <a:ext cx="2438400" cy="2238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data-bus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Transceivers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(bi-directional buffers )</a:t>
            </a:r>
          </a:p>
        </p:txBody>
      </p:sp>
      <p:sp>
        <p:nvSpPr>
          <p:cNvPr id="9229" name="Text Box 11"/>
          <p:cNvSpPr txBox="1">
            <a:spLocks noChangeArrowheads="1"/>
          </p:cNvSpPr>
          <p:nvPr/>
        </p:nvSpPr>
        <p:spPr bwMode="auto">
          <a:xfrm>
            <a:off x="381000" y="5257800"/>
            <a:ext cx="1676400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Memory</a:t>
            </a:r>
          </a:p>
        </p:txBody>
      </p:sp>
      <p:sp>
        <p:nvSpPr>
          <p:cNvPr id="9230" name="AutoShape 12"/>
          <p:cNvSpPr>
            <a:spLocks noChangeArrowheads="1"/>
          </p:cNvSpPr>
          <p:nvPr/>
        </p:nvSpPr>
        <p:spPr bwMode="auto">
          <a:xfrm rot="10800000">
            <a:off x="457200" y="3581400"/>
            <a:ext cx="3200400" cy="1676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31" name="Text Box 13"/>
          <p:cNvSpPr txBox="1">
            <a:spLocks noChangeArrowheads="1"/>
          </p:cNvSpPr>
          <p:nvPr/>
        </p:nvSpPr>
        <p:spPr bwMode="auto">
          <a:xfrm>
            <a:off x="3657600" y="2895600"/>
            <a:ext cx="1941513" cy="116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Address bus</a:t>
            </a:r>
          </a:p>
          <a:p>
            <a:pPr algn="ctr" eaLnBrk="1" hangingPunct="1">
              <a:spcBef>
                <a:spcPct val="5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(latches)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200">
                <a:ea typeface="新細明體" pitchFamily="18" charset="-120"/>
              </a:rPr>
              <a:t>Use VHDL to make digital system building blocks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924800" cy="4114800"/>
          </a:xfrm>
        </p:spPr>
        <p:txBody>
          <a:bodyPr/>
          <a:lstStyle/>
          <a:p>
            <a:pPr eaLnBrk="1" hangingPunct="1"/>
            <a:r>
              <a:rPr lang="zh-TW" altLang="en-US" sz="2500" smtClean="0">
                <a:ea typeface="新細明體" pitchFamily="18" charset="-120"/>
              </a:rPr>
              <a:t>    1) </a:t>
            </a:r>
            <a:r>
              <a:rPr lang="en-US" altLang="zh-TW" smtClean="0">
                <a:ea typeface="新細明體" pitchFamily="18" charset="-120"/>
              </a:rPr>
              <a:t>latch,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    2) flipflop with asynchronous reset,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    3) flipflop with synchronous reset,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    4) tri state buffer,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    5) decoder,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    6) multiplexer,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    7) bi-directional buffer, </a:t>
            </a:r>
            <a:endParaRPr lang="en-US" altLang="zh-TW" sz="3300" smtClean="0">
              <a:ea typeface="新細明體" pitchFamily="18" charset="-120"/>
            </a:endParaRP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0C8FD0B-1C9A-41DF-8F97-6A5DDF14E8BF}" type="slidenum">
              <a:rPr lang="en-US" altLang="en-US" smtClean="0">
                <a:solidFill>
                  <a:srgbClr val="FFFFFF"/>
                </a:solidFill>
              </a:rPr>
              <a:pPr/>
              <a:t>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VHDL </a:t>
            </a:r>
            <a:r>
              <a:rPr lang="en-US" sz="3200" dirty="0" smtClean="0"/>
              <a:t>Exercise </a:t>
            </a:r>
            <a:r>
              <a:rPr lang="en-US" sz="3200" dirty="0"/>
              <a:t>4 </a:t>
            </a:r>
            <a:br>
              <a:rPr lang="en-US" sz="3200" dirty="0"/>
            </a:br>
            <a:r>
              <a:rPr lang="zh-TW" altLang="en-US" sz="3200" dirty="0">
                <a:ea typeface="新細明體" pitchFamily="18" charset="-120"/>
              </a:rPr>
              <a:t>1) </a:t>
            </a:r>
            <a:r>
              <a:rPr lang="en-US" altLang="zh-TW" sz="3200" dirty="0">
                <a:ea typeface="新細明體" pitchFamily="18" charset="-120"/>
              </a:rPr>
              <a:t>Latch: when gate=1, </a:t>
            </a:r>
            <a:br>
              <a:rPr lang="en-US" altLang="zh-TW" sz="3200" dirty="0">
                <a:ea typeface="新細明體" pitchFamily="18" charset="-120"/>
              </a:rPr>
            </a:br>
            <a:r>
              <a:rPr lang="en-US" altLang="zh-TW" sz="3200" dirty="0">
                <a:ea typeface="新細明體" pitchFamily="18" charset="-120"/>
              </a:rPr>
              <a:t>output follows input (level sensitive)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65410" y="1781679"/>
            <a:ext cx="7772400" cy="4876800"/>
          </a:xfrm>
        </p:spPr>
        <p:txBody>
          <a:bodyPr/>
          <a:lstStyle/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library IEEE;--(ok </a:t>
            </a:r>
            <a:r>
              <a:rPr lang="en-US" altLang="zh-TW" sz="1800" dirty="0" err="1">
                <a:ea typeface="新細明體" pitchFamily="18" charset="-120"/>
              </a:rPr>
              <a:t>vivado</a:t>
            </a:r>
            <a:r>
              <a:rPr lang="en-US" altLang="zh-TW" sz="1800" dirty="0">
                <a:ea typeface="新細明體" pitchFamily="18" charset="-120"/>
              </a:rPr>
              <a:t> 2014.4)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use IEEE.STD_LOGIC_1164.ALL;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entity </a:t>
            </a:r>
            <a:r>
              <a:rPr lang="en-US" altLang="zh-TW" sz="1800" dirty="0" err="1">
                <a:ea typeface="新細明體" pitchFamily="18" charset="-120"/>
              </a:rPr>
              <a:t>latch_ex</a:t>
            </a:r>
            <a:r>
              <a:rPr lang="en-US" altLang="zh-TW" sz="1800" dirty="0">
                <a:ea typeface="新細明體" pitchFamily="18" charset="-120"/>
              </a:rPr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port (gate, in1 : in </a:t>
            </a:r>
            <a:r>
              <a:rPr lang="en-US" altLang="zh-TW" sz="1800" dirty="0" err="1">
                <a:ea typeface="新細明體" pitchFamily="18" charset="-120"/>
              </a:rPr>
              <a:t>std_logic</a:t>
            </a:r>
            <a:r>
              <a:rPr lang="en-US" altLang="zh-TW" sz="1800" dirty="0">
                <a:ea typeface="新細明體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      out1 : out </a:t>
            </a:r>
            <a:r>
              <a:rPr lang="en-US" altLang="zh-TW" sz="1800" dirty="0" err="1">
                <a:ea typeface="新細明體" pitchFamily="18" charset="-120"/>
              </a:rPr>
              <a:t>std_logic</a:t>
            </a:r>
            <a:r>
              <a:rPr lang="en-US" altLang="zh-TW" sz="1800" dirty="0">
                <a:ea typeface="新細明體" pitchFamily="18" charset="-120"/>
              </a:rPr>
              <a:t>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end </a:t>
            </a:r>
            <a:r>
              <a:rPr lang="en-US" altLang="zh-TW" sz="1800" dirty="0" err="1">
                <a:ea typeface="新細明體" pitchFamily="18" charset="-120"/>
              </a:rPr>
              <a:t>latch_ex</a:t>
            </a:r>
            <a:r>
              <a:rPr lang="en-US" altLang="zh-TW" sz="1800" dirty="0">
                <a:ea typeface="新細明體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architecture </a:t>
            </a:r>
            <a:r>
              <a:rPr lang="en-US" altLang="zh-TW" sz="1800" dirty="0" err="1">
                <a:ea typeface="新細明體" pitchFamily="18" charset="-120"/>
              </a:rPr>
              <a:t>latch_ex_arch</a:t>
            </a:r>
            <a:r>
              <a:rPr lang="en-US" altLang="zh-TW" sz="1800" dirty="0">
                <a:ea typeface="新細明體" pitchFamily="18" charset="-120"/>
              </a:rPr>
              <a:t> of </a:t>
            </a:r>
            <a:r>
              <a:rPr lang="en-US" altLang="zh-TW" sz="1800" dirty="0" err="1">
                <a:ea typeface="新細明體" pitchFamily="18" charset="-120"/>
              </a:rPr>
              <a:t>latch_ex</a:t>
            </a:r>
            <a:r>
              <a:rPr lang="en-US" altLang="zh-TW" sz="1800" dirty="0">
                <a:ea typeface="新細明體" pitchFamily="18" charset="-120"/>
              </a:rPr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process (gate,in1)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   if (gate = '1') then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      out1 &lt;= in1;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  end if;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  end process;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800" dirty="0">
                <a:ea typeface="新細明體" pitchFamily="18" charset="-120"/>
              </a:rPr>
              <a:t>end </a:t>
            </a:r>
            <a:r>
              <a:rPr lang="en-US" altLang="zh-TW" sz="1800" dirty="0" err="1">
                <a:ea typeface="新細明體" pitchFamily="18" charset="-120"/>
              </a:rPr>
              <a:t>latch_ex_arch</a:t>
            </a:r>
            <a:r>
              <a:rPr lang="en-US" altLang="zh-TW" sz="1800" dirty="0">
                <a:ea typeface="新細明體" pitchFamily="18" charset="-120"/>
              </a:rPr>
              <a:t>;</a:t>
            </a:r>
          </a:p>
          <a:p>
            <a:pPr eaLnBrk="1" hangingPunct="1"/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65E2F88-CC82-4585-9CCF-31E307B99D3F}" type="slidenum">
              <a:rPr lang="en-US" altLang="en-US" smtClean="0">
                <a:solidFill>
                  <a:srgbClr val="FFFFFF"/>
                </a:solidFill>
              </a:rPr>
              <a:pPr/>
              <a:t>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762000" y="3733800"/>
            <a:ext cx="4845050" cy="312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762000" y="1796256"/>
            <a:ext cx="4648200" cy="19375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72" name="Line 11"/>
          <p:cNvSpPr>
            <a:spLocks noChangeShapeType="1"/>
          </p:cNvSpPr>
          <p:nvPr/>
        </p:nvSpPr>
        <p:spPr bwMode="auto">
          <a:xfrm flipH="1">
            <a:off x="3184524" y="4419600"/>
            <a:ext cx="617041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scene3d>
            <a:camera prst="legacyPerspectiveTopLeft"/>
            <a:lightRig rig="legacyNormal3" dir="r"/>
          </a:scene3d>
          <a:sp3d extrusionH="201600" prstMaterial="legacyMetal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1273" name="Rectangle 12"/>
          <p:cNvSpPr>
            <a:spLocks noChangeArrowheads="1"/>
          </p:cNvSpPr>
          <p:nvPr/>
        </p:nvSpPr>
        <p:spPr bwMode="auto">
          <a:xfrm>
            <a:off x="7335838" y="1395413"/>
            <a:ext cx="7620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74" name="Line 13"/>
          <p:cNvSpPr>
            <a:spLocks noChangeShapeType="1"/>
          </p:cNvSpPr>
          <p:nvPr/>
        </p:nvSpPr>
        <p:spPr bwMode="auto">
          <a:xfrm>
            <a:off x="6726238" y="20558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5" name="Line 14"/>
          <p:cNvSpPr>
            <a:spLocks noChangeShapeType="1"/>
          </p:cNvSpPr>
          <p:nvPr/>
        </p:nvSpPr>
        <p:spPr bwMode="auto">
          <a:xfrm>
            <a:off x="6726238" y="15478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6" name="Text Box 15"/>
          <p:cNvSpPr txBox="1">
            <a:spLocks noChangeArrowheads="1"/>
          </p:cNvSpPr>
          <p:nvPr/>
        </p:nvSpPr>
        <p:spPr bwMode="auto">
          <a:xfrm>
            <a:off x="6088063" y="127635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in1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1277" name="Text Box 16"/>
          <p:cNvSpPr txBox="1">
            <a:spLocks noChangeArrowheads="1"/>
          </p:cNvSpPr>
          <p:nvPr/>
        </p:nvSpPr>
        <p:spPr bwMode="auto">
          <a:xfrm>
            <a:off x="6008688" y="1774825"/>
            <a:ext cx="7953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gate</a:t>
            </a:r>
          </a:p>
        </p:txBody>
      </p:sp>
      <p:sp>
        <p:nvSpPr>
          <p:cNvPr id="11278" name="Text Box 17"/>
          <p:cNvSpPr txBox="1">
            <a:spLocks noChangeArrowheads="1"/>
          </p:cNvSpPr>
          <p:nvPr/>
        </p:nvSpPr>
        <p:spPr bwMode="auto">
          <a:xfrm>
            <a:off x="8285163" y="1536700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  <a:ea typeface="新細明體" pitchFamily="18" charset="-120"/>
              </a:rPr>
              <a:t>out1</a:t>
            </a:r>
            <a:endParaRPr kumimoji="1" lang="en-US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1279" name="Line 18"/>
          <p:cNvSpPr>
            <a:spLocks noChangeShapeType="1"/>
          </p:cNvSpPr>
          <p:nvPr/>
        </p:nvSpPr>
        <p:spPr bwMode="auto">
          <a:xfrm>
            <a:off x="8097838" y="1547813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80" name="Text Box 19"/>
          <p:cNvSpPr txBox="1">
            <a:spLocks noChangeArrowheads="1"/>
          </p:cNvSpPr>
          <p:nvPr/>
        </p:nvSpPr>
        <p:spPr bwMode="auto">
          <a:xfrm>
            <a:off x="6192838" y="404813"/>
            <a:ext cx="2128837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Latch</a:t>
            </a:r>
          </a:p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1-bit memory</a:t>
            </a:r>
          </a:p>
        </p:txBody>
      </p:sp>
      <p:sp>
        <p:nvSpPr>
          <p:cNvPr id="11281" name="Text Box 20"/>
          <p:cNvSpPr txBox="1">
            <a:spLocks noChangeArrowheads="1"/>
          </p:cNvSpPr>
          <p:nvPr/>
        </p:nvSpPr>
        <p:spPr bwMode="auto">
          <a:xfrm>
            <a:off x="7335838" y="1319213"/>
            <a:ext cx="787400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D Q</a:t>
            </a:r>
          </a:p>
          <a:p>
            <a:pPr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  <a:ea typeface="新細明體" pitchFamily="18" charset="-120"/>
              </a:rPr>
              <a:t>C</a:t>
            </a:r>
          </a:p>
        </p:txBody>
      </p:sp>
      <p:sp>
        <p:nvSpPr>
          <p:cNvPr id="11282" name="TextBox 1"/>
          <p:cNvSpPr txBox="1">
            <a:spLocks noChangeArrowheads="1"/>
          </p:cNvSpPr>
          <p:nvPr/>
        </p:nvSpPr>
        <p:spPr bwMode="auto">
          <a:xfrm>
            <a:off x="3798888" y="6232525"/>
            <a:ext cx="3521075" cy="646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process executes once</a:t>
            </a:r>
          </a:p>
          <a:p>
            <a:r>
              <a:rPr lang="en-US" altLang="en-US"/>
              <a:t> when ‘gate’ or ‘in1’ changes</a:t>
            </a:r>
          </a:p>
        </p:txBody>
      </p:sp>
      <p:sp>
        <p:nvSpPr>
          <p:cNvPr id="11283" name="TextBox 2"/>
          <p:cNvSpPr txBox="1">
            <a:spLocks noChangeArrowheads="1"/>
          </p:cNvSpPr>
          <p:nvPr/>
        </p:nvSpPr>
        <p:spPr bwMode="auto">
          <a:xfrm>
            <a:off x="3801566" y="4235450"/>
            <a:ext cx="1776412" cy="3683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sensitivity list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3048000" y="4663731"/>
            <a:ext cx="1371600" cy="494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85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388" y="2811463"/>
            <a:ext cx="3524250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86" name="TextBox 1"/>
          <p:cNvSpPr txBox="1">
            <a:spLocks noChangeArrowheads="1"/>
          </p:cNvSpPr>
          <p:nvPr/>
        </p:nvSpPr>
        <p:spPr bwMode="auto">
          <a:xfrm>
            <a:off x="4419600" y="5157788"/>
            <a:ext cx="468153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600">
                <a:hlinkClick r:id="rId3"/>
              </a:rPr>
              <a:t>http://faculty.kfupm.edu.sa/COE/ashraf/RichFilesTeaching/COE022_200/Chapter4_1.htm</a:t>
            </a:r>
            <a:r>
              <a:rPr lang="en-US" altLang="en-US" sz="1600"/>
              <a:t>, or P.72 Advanced Digital Design with the Veriolog HDL by M.D. Ciletti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Exercise 4.1 on latch: draw q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TW" altLang="en-US" smtClean="0">
              <a:ea typeface="新細明體" pitchFamily="18" charset="-120"/>
            </a:endParaRPr>
          </a:p>
          <a:p>
            <a:pPr eaLnBrk="1" hangingPunct="1"/>
            <a:endParaRPr lang="zh-TW" altLang="en-US" smtClean="0">
              <a:ea typeface="新細明體" pitchFamily="18" charset="-120"/>
            </a:endParaRPr>
          </a:p>
          <a:p>
            <a:pPr eaLnBrk="1" hangingPunct="1"/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AB861C6-3018-444F-B06A-8B0F5E3A778E}" type="slidenum">
              <a:rPr lang="en-US" altLang="en-US" smtClean="0">
                <a:solidFill>
                  <a:srgbClr val="FFFFFF"/>
                </a:solidFill>
              </a:rPr>
              <a:pPr/>
              <a:t>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2294" name="Freeform 4"/>
          <p:cNvSpPr>
            <a:spLocks/>
          </p:cNvSpPr>
          <p:nvPr/>
        </p:nvSpPr>
        <p:spPr bwMode="auto">
          <a:xfrm>
            <a:off x="1752600" y="3962400"/>
            <a:ext cx="6400800" cy="457200"/>
          </a:xfrm>
          <a:custGeom>
            <a:avLst/>
            <a:gdLst>
              <a:gd name="T0" fmla="*/ 0 w 4032"/>
              <a:gd name="T1" fmla="*/ 2147483647 h 288"/>
              <a:gd name="T2" fmla="*/ 2147483647 w 4032"/>
              <a:gd name="T3" fmla="*/ 2147483647 h 288"/>
              <a:gd name="T4" fmla="*/ 2147483647 w 4032"/>
              <a:gd name="T5" fmla="*/ 0 h 288"/>
              <a:gd name="T6" fmla="*/ 2147483647 w 4032"/>
              <a:gd name="T7" fmla="*/ 0 h 288"/>
              <a:gd name="T8" fmla="*/ 2147483647 w 4032"/>
              <a:gd name="T9" fmla="*/ 2147483647 h 288"/>
              <a:gd name="T10" fmla="*/ 2147483647 w 4032"/>
              <a:gd name="T11" fmla="*/ 2147483647 h 288"/>
              <a:gd name="T12" fmla="*/ 2147483647 w 4032"/>
              <a:gd name="T13" fmla="*/ 2147483647 h 288"/>
              <a:gd name="T14" fmla="*/ 2147483647 w 4032"/>
              <a:gd name="T15" fmla="*/ 2147483647 h 288"/>
              <a:gd name="T16" fmla="*/ 2147483647 w 4032"/>
              <a:gd name="T17" fmla="*/ 2147483647 h 288"/>
              <a:gd name="T18" fmla="*/ 2147483647 w 4032"/>
              <a:gd name="T19" fmla="*/ 2147483647 h 288"/>
              <a:gd name="T20" fmla="*/ 2147483647 w 4032"/>
              <a:gd name="T21" fmla="*/ 2147483647 h 288"/>
              <a:gd name="T22" fmla="*/ 2147483647 w 4032"/>
              <a:gd name="T23" fmla="*/ 2147483647 h 288"/>
              <a:gd name="T24" fmla="*/ 2147483647 w 4032"/>
              <a:gd name="T25" fmla="*/ 2147483647 h 288"/>
              <a:gd name="T26" fmla="*/ 2147483647 w 4032"/>
              <a:gd name="T27" fmla="*/ 2147483647 h 2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032" h="288">
                <a:moveTo>
                  <a:pt x="0" y="288"/>
                </a:moveTo>
                <a:lnTo>
                  <a:pt x="624" y="288"/>
                </a:lnTo>
                <a:lnTo>
                  <a:pt x="624" y="0"/>
                </a:lnTo>
                <a:lnTo>
                  <a:pt x="1248" y="0"/>
                </a:lnTo>
                <a:lnTo>
                  <a:pt x="1248" y="288"/>
                </a:lnTo>
                <a:lnTo>
                  <a:pt x="2112" y="288"/>
                </a:lnTo>
                <a:lnTo>
                  <a:pt x="2112" y="48"/>
                </a:lnTo>
                <a:lnTo>
                  <a:pt x="2544" y="48"/>
                </a:lnTo>
                <a:lnTo>
                  <a:pt x="2544" y="288"/>
                </a:lnTo>
                <a:lnTo>
                  <a:pt x="3456" y="288"/>
                </a:lnTo>
                <a:lnTo>
                  <a:pt x="3456" y="48"/>
                </a:lnTo>
                <a:lnTo>
                  <a:pt x="3888" y="48"/>
                </a:lnTo>
                <a:lnTo>
                  <a:pt x="3888" y="288"/>
                </a:lnTo>
                <a:lnTo>
                  <a:pt x="4032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612775" y="3170238"/>
            <a:ext cx="727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in1</a:t>
            </a: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393700" y="4084638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gate</a:t>
            </a:r>
          </a:p>
        </p:txBody>
      </p:sp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674688" y="5075238"/>
            <a:ext cx="450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q</a:t>
            </a:r>
          </a:p>
        </p:txBody>
      </p:sp>
      <p:sp>
        <p:nvSpPr>
          <p:cNvPr id="12298" name="Line 8"/>
          <p:cNvSpPr>
            <a:spLocks noChangeShapeType="1"/>
          </p:cNvSpPr>
          <p:nvPr/>
        </p:nvSpPr>
        <p:spPr bwMode="auto">
          <a:xfrm>
            <a:off x="2209800" y="198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9" name="Line 9"/>
          <p:cNvSpPr>
            <a:spLocks noChangeShapeType="1"/>
          </p:cNvSpPr>
          <p:nvPr/>
        </p:nvSpPr>
        <p:spPr bwMode="auto">
          <a:xfrm>
            <a:off x="3962400" y="1905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0" name="Text Box 10"/>
          <p:cNvSpPr txBox="1">
            <a:spLocks noChangeArrowheads="1"/>
          </p:cNvSpPr>
          <p:nvPr/>
        </p:nvSpPr>
        <p:spPr bwMode="auto">
          <a:xfrm>
            <a:off x="4332288" y="1722438"/>
            <a:ext cx="450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q</a:t>
            </a:r>
          </a:p>
        </p:txBody>
      </p:sp>
      <p:sp>
        <p:nvSpPr>
          <p:cNvPr id="12301" name="Line 11"/>
          <p:cNvSpPr>
            <a:spLocks noChangeShapeType="1"/>
          </p:cNvSpPr>
          <p:nvPr/>
        </p:nvSpPr>
        <p:spPr bwMode="auto">
          <a:xfrm>
            <a:off x="2209800" y="2438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2" name="Text Box 12"/>
          <p:cNvSpPr txBox="1">
            <a:spLocks noChangeArrowheads="1"/>
          </p:cNvSpPr>
          <p:nvPr/>
        </p:nvSpPr>
        <p:spPr bwMode="auto">
          <a:xfrm>
            <a:off x="1517650" y="1798638"/>
            <a:ext cx="747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In1</a:t>
            </a:r>
          </a:p>
        </p:txBody>
      </p:sp>
      <p:sp>
        <p:nvSpPr>
          <p:cNvPr id="12303" name="Text Box 13"/>
          <p:cNvSpPr txBox="1">
            <a:spLocks noChangeArrowheads="1"/>
          </p:cNvSpPr>
          <p:nvPr/>
        </p:nvSpPr>
        <p:spPr bwMode="auto">
          <a:xfrm>
            <a:off x="1460500" y="2179638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gate</a:t>
            </a:r>
          </a:p>
        </p:txBody>
      </p:sp>
      <p:sp>
        <p:nvSpPr>
          <p:cNvPr id="12304" name="Text Box 14"/>
          <p:cNvSpPr txBox="1">
            <a:spLocks noChangeArrowheads="1"/>
          </p:cNvSpPr>
          <p:nvPr/>
        </p:nvSpPr>
        <p:spPr bwMode="auto">
          <a:xfrm>
            <a:off x="2743200" y="1681163"/>
            <a:ext cx="1195388" cy="104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Latch</a:t>
            </a:r>
          </a:p>
          <a:p>
            <a:pPr algn="ctr">
              <a:spcBef>
                <a:spcPct val="20000"/>
              </a:spcBef>
              <a:buFontTx/>
              <a:buChar char=" "/>
            </a:pPr>
            <a:endParaRPr lang="zh-TW" altLang="zh-TW" sz="28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2305" name="Freeform 15"/>
          <p:cNvSpPr>
            <a:spLocks/>
          </p:cNvSpPr>
          <p:nvPr/>
        </p:nvSpPr>
        <p:spPr bwMode="auto">
          <a:xfrm>
            <a:off x="1752600" y="3124200"/>
            <a:ext cx="6705600" cy="457200"/>
          </a:xfrm>
          <a:custGeom>
            <a:avLst/>
            <a:gdLst>
              <a:gd name="T0" fmla="*/ 0 w 4224"/>
              <a:gd name="T1" fmla="*/ 2147483647 h 288"/>
              <a:gd name="T2" fmla="*/ 2147483647 w 4224"/>
              <a:gd name="T3" fmla="*/ 2147483647 h 288"/>
              <a:gd name="T4" fmla="*/ 2147483647 w 4224"/>
              <a:gd name="T5" fmla="*/ 0 h 288"/>
              <a:gd name="T6" fmla="*/ 2147483647 w 4224"/>
              <a:gd name="T7" fmla="*/ 0 h 288"/>
              <a:gd name="T8" fmla="*/ 2147483647 w 4224"/>
              <a:gd name="T9" fmla="*/ 2147483647 h 288"/>
              <a:gd name="T10" fmla="*/ 2147483647 w 4224"/>
              <a:gd name="T11" fmla="*/ 2147483647 h 288"/>
              <a:gd name="T12" fmla="*/ 2147483647 w 4224"/>
              <a:gd name="T13" fmla="*/ 0 h 288"/>
              <a:gd name="T14" fmla="*/ 2147483647 w 4224"/>
              <a:gd name="T15" fmla="*/ 0 h 288"/>
              <a:gd name="T16" fmla="*/ 2147483647 w 4224"/>
              <a:gd name="T17" fmla="*/ 2147483647 h 288"/>
              <a:gd name="T18" fmla="*/ 2147483647 w 4224"/>
              <a:gd name="T19" fmla="*/ 2147483647 h 288"/>
              <a:gd name="T20" fmla="*/ 2147483647 w 4224"/>
              <a:gd name="T21" fmla="*/ 0 h 288"/>
              <a:gd name="T22" fmla="*/ 2147483647 w 4224"/>
              <a:gd name="T23" fmla="*/ 0 h 288"/>
              <a:gd name="T24" fmla="*/ 2147483647 w 4224"/>
              <a:gd name="T25" fmla="*/ 2147483647 h 288"/>
              <a:gd name="T26" fmla="*/ 2147483647 w 4224"/>
              <a:gd name="T27" fmla="*/ 2147483647 h 288"/>
              <a:gd name="T28" fmla="*/ 2147483647 w 4224"/>
              <a:gd name="T29" fmla="*/ 0 h 288"/>
              <a:gd name="T30" fmla="*/ 2147483647 w 4224"/>
              <a:gd name="T31" fmla="*/ 0 h 288"/>
              <a:gd name="T32" fmla="*/ 2147483647 w 4224"/>
              <a:gd name="T33" fmla="*/ 2147483647 h 288"/>
              <a:gd name="T34" fmla="*/ 2147483647 w 4224"/>
              <a:gd name="T35" fmla="*/ 2147483647 h 288"/>
              <a:gd name="T36" fmla="*/ 2147483647 w 4224"/>
              <a:gd name="T37" fmla="*/ 0 h 288"/>
              <a:gd name="T38" fmla="*/ 2147483647 w 4224"/>
              <a:gd name="T39" fmla="*/ 0 h 288"/>
              <a:gd name="T40" fmla="*/ 2147483647 w 4224"/>
              <a:gd name="T41" fmla="*/ 2147483647 h 2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4224" h="288">
                <a:moveTo>
                  <a:pt x="0" y="288"/>
                </a:moveTo>
                <a:lnTo>
                  <a:pt x="720" y="288"/>
                </a:lnTo>
                <a:lnTo>
                  <a:pt x="816" y="0"/>
                </a:lnTo>
                <a:lnTo>
                  <a:pt x="1056" y="0"/>
                </a:lnTo>
                <a:lnTo>
                  <a:pt x="1152" y="288"/>
                </a:lnTo>
                <a:lnTo>
                  <a:pt x="1392" y="288"/>
                </a:lnTo>
                <a:lnTo>
                  <a:pt x="1488" y="0"/>
                </a:lnTo>
                <a:lnTo>
                  <a:pt x="1776" y="0"/>
                </a:lnTo>
                <a:lnTo>
                  <a:pt x="1872" y="288"/>
                </a:lnTo>
                <a:lnTo>
                  <a:pt x="2160" y="288"/>
                </a:lnTo>
                <a:lnTo>
                  <a:pt x="2256" y="0"/>
                </a:lnTo>
                <a:lnTo>
                  <a:pt x="2544" y="0"/>
                </a:lnTo>
                <a:lnTo>
                  <a:pt x="2592" y="288"/>
                </a:lnTo>
                <a:lnTo>
                  <a:pt x="2928" y="288"/>
                </a:lnTo>
                <a:lnTo>
                  <a:pt x="3024" y="0"/>
                </a:lnTo>
                <a:lnTo>
                  <a:pt x="3312" y="0"/>
                </a:lnTo>
                <a:lnTo>
                  <a:pt x="3408" y="288"/>
                </a:lnTo>
                <a:lnTo>
                  <a:pt x="3696" y="288"/>
                </a:lnTo>
                <a:lnTo>
                  <a:pt x="3840" y="0"/>
                </a:lnTo>
                <a:lnTo>
                  <a:pt x="4128" y="0"/>
                </a:lnTo>
                <a:lnTo>
                  <a:pt x="4224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5105400" y="2743200"/>
            <a:ext cx="0" cy="2743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7239000" y="2819400"/>
            <a:ext cx="0" cy="2743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8" name="Line 18"/>
          <p:cNvSpPr>
            <a:spLocks noChangeShapeType="1"/>
          </p:cNvSpPr>
          <p:nvPr/>
        </p:nvSpPr>
        <p:spPr bwMode="auto">
          <a:xfrm>
            <a:off x="5791200" y="2743200"/>
            <a:ext cx="0" cy="2743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9" name="Line 18"/>
          <p:cNvSpPr>
            <a:spLocks noChangeShapeType="1"/>
          </p:cNvSpPr>
          <p:nvPr/>
        </p:nvSpPr>
        <p:spPr bwMode="auto">
          <a:xfrm>
            <a:off x="3733800" y="2897188"/>
            <a:ext cx="0" cy="2743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10" name="Line 18"/>
          <p:cNvSpPr>
            <a:spLocks noChangeShapeType="1"/>
          </p:cNvSpPr>
          <p:nvPr/>
        </p:nvSpPr>
        <p:spPr bwMode="auto">
          <a:xfrm>
            <a:off x="2895600" y="2973388"/>
            <a:ext cx="0" cy="2743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381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000" dirty="0">
                <a:ea typeface="新細明體" pitchFamily="18" charset="-120"/>
              </a:rPr>
              <a:t>2) </a:t>
            </a:r>
            <a:r>
              <a:rPr lang="en-US" altLang="zh-TW" sz="2000" dirty="0">
                <a:ea typeface="新細明體" pitchFamily="18" charset="-120"/>
              </a:rPr>
              <a:t>Edge-triggered Flip-flop with </a:t>
            </a:r>
            <a:r>
              <a:rPr lang="en-US" altLang="zh-TW" sz="2000" dirty="0" err="1">
                <a:ea typeface="新細明體" pitchFamily="18" charset="-120"/>
              </a:rPr>
              <a:t>asyn</a:t>
            </a:r>
            <a:r>
              <a:rPr lang="en-US" altLang="zh-TW" sz="2000" dirty="0">
                <a:ea typeface="新細明體" pitchFamily="18" charset="-120"/>
              </a:rPr>
              <a:t>. reset : reset before clock statement</a:t>
            </a:r>
            <a:r>
              <a:rPr lang="en-US" altLang="zh-TW" sz="2800" dirty="0">
                <a:ea typeface="新細明體" pitchFamily="18" charset="-120"/>
              </a:rPr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19100" y="914400"/>
            <a:ext cx="8229600" cy="4876800"/>
          </a:xfrm>
        </p:spPr>
        <p:txBody>
          <a:bodyPr/>
          <a:lstStyle/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library IEEE;--(ok </a:t>
            </a:r>
            <a:r>
              <a:rPr lang="en-US" altLang="zh-TW" sz="1200" dirty="0" err="1">
                <a:ea typeface="新細明體" pitchFamily="18" charset="-120"/>
              </a:rPr>
              <a:t>vivado</a:t>
            </a:r>
            <a:r>
              <a:rPr lang="en-US" altLang="zh-TW" sz="1200" dirty="0">
                <a:ea typeface="新細明體" pitchFamily="18" charset="-120"/>
              </a:rPr>
              <a:t> 2014.4)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use IEEE.STD_LOGIC_1164.ALL;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entity </a:t>
            </a:r>
            <a:r>
              <a:rPr lang="en-US" altLang="zh-TW" sz="1200" dirty="0" err="1">
                <a:ea typeface="新細明體" pitchFamily="18" charset="-120"/>
              </a:rPr>
              <a:t>dff_asyn</a:t>
            </a:r>
            <a:r>
              <a:rPr lang="en-US" altLang="zh-TW" sz="1200" dirty="0">
                <a:ea typeface="新細明體" pitchFamily="18" charset="-120"/>
              </a:rPr>
              <a:t> is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port (in1,clock, </a:t>
            </a:r>
            <a:r>
              <a:rPr lang="en-US" altLang="zh-TW" sz="1200" dirty="0" err="1">
                <a:ea typeface="新細明體" pitchFamily="18" charset="-120"/>
              </a:rPr>
              <a:t>asyn_reset</a:t>
            </a:r>
            <a:r>
              <a:rPr lang="en-US" altLang="zh-TW" sz="1200" dirty="0">
                <a:ea typeface="新細明體" pitchFamily="18" charset="-120"/>
              </a:rPr>
              <a:t>: in </a:t>
            </a:r>
            <a:r>
              <a:rPr lang="en-US" altLang="zh-TW" sz="1200" dirty="0" err="1">
                <a:ea typeface="新細明體" pitchFamily="18" charset="-120"/>
              </a:rPr>
              <a:t>std_logic</a:t>
            </a:r>
            <a:r>
              <a:rPr lang="en-US" altLang="zh-TW" sz="1200" dirty="0">
                <a:ea typeface="新細明體" pitchFamily="18" charset="-120"/>
              </a:rPr>
              <a:t>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     out1 : out </a:t>
            </a:r>
            <a:r>
              <a:rPr lang="en-US" altLang="zh-TW" sz="1200" dirty="0" err="1">
                <a:ea typeface="新細明體" pitchFamily="18" charset="-120"/>
              </a:rPr>
              <a:t>std_logic</a:t>
            </a:r>
            <a:r>
              <a:rPr lang="en-US" altLang="zh-TW" sz="1200" dirty="0">
                <a:ea typeface="新細明體" pitchFamily="18" charset="-120"/>
              </a:rPr>
              <a:t>);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end </a:t>
            </a:r>
            <a:r>
              <a:rPr lang="en-US" altLang="zh-TW" sz="1200" dirty="0" err="1">
                <a:ea typeface="新細明體" pitchFamily="18" charset="-120"/>
              </a:rPr>
              <a:t>dff_asyn</a:t>
            </a:r>
            <a:r>
              <a:rPr lang="en-US" altLang="zh-TW" sz="1200" dirty="0">
                <a:ea typeface="新細明體" pitchFamily="18" charset="-120"/>
              </a:rPr>
              <a:t>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architecture </a:t>
            </a:r>
            <a:r>
              <a:rPr lang="en-US" altLang="zh-TW" sz="1200" dirty="0" err="1">
                <a:ea typeface="新細明體" pitchFamily="18" charset="-120"/>
              </a:rPr>
              <a:t>dff_asyn_arch</a:t>
            </a:r>
            <a:r>
              <a:rPr lang="en-US" altLang="zh-TW" sz="1200" dirty="0">
                <a:ea typeface="新細明體" pitchFamily="18" charset="-120"/>
              </a:rPr>
              <a:t> of </a:t>
            </a:r>
            <a:r>
              <a:rPr lang="en-US" altLang="zh-TW" sz="1200" dirty="0" err="1">
                <a:ea typeface="新細明體" pitchFamily="18" charset="-120"/>
              </a:rPr>
              <a:t>dff_asyn</a:t>
            </a:r>
            <a:r>
              <a:rPr lang="en-US" altLang="zh-TW" sz="1200" dirty="0">
                <a:ea typeface="新細明體" pitchFamily="18" charset="-120"/>
              </a:rPr>
              <a:t> is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begin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process(clock, </a:t>
            </a:r>
            <a:r>
              <a:rPr lang="en-US" altLang="zh-TW" sz="1200" dirty="0" err="1">
                <a:ea typeface="新細明體" pitchFamily="18" charset="-120"/>
              </a:rPr>
              <a:t>asyn_reset</a:t>
            </a:r>
            <a:r>
              <a:rPr lang="en-US" altLang="zh-TW" sz="1200" dirty="0">
                <a:ea typeface="新細明體" pitchFamily="18" charset="-120"/>
              </a:rPr>
              <a:t>)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begin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   if (</a:t>
            </a:r>
            <a:r>
              <a:rPr lang="en-US" altLang="zh-TW" sz="1200" dirty="0" err="1">
                <a:ea typeface="新細明體" pitchFamily="18" charset="-120"/>
              </a:rPr>
              <a:t>asyn_reset</a:t>
            </a:r>
            <a:r>
              <a:rPr lang="en-US" altLang="zh-TW" sz="1200" dirty="0">
                <a:ea typeface="新細明體" pitchFamily="18" charset="-120"/>
              </a:rPr>
              <a:t> = '1') then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      out1 &lt;= '0';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   </a:t>
            </a:r>
            <a:r>
              <a:rPr lang="en-US" altLang="zh-TW" sz="1200" dirty="0" err="1">
                <a:ea typeface="新細明體" pitchFamily="18" charset="-120"/>
              </a:rPr>
              <a:t>elsif</a:t>
            </a:r>
            <a:r>
              <a:rPr lang="en-US" altLang="zh-TW" sz="1200" dirty="0">
                <a:ea typeface="新細明體" pitchFamily="18" charset="-120"/>
              </a:rPr>
              <a:t> clock = '1' and </a:t>
            </a:r>
            <a:r>
              <a:rPr lang="en-US" altLang="zh-TW" sz="1200" dirty="0" err="1">
                <a:ea typeface="新細明體" pitchFamily="18" charset="-120"/>
              </a:rPr>
              <a:t>clock'event</a:t>
            </a:r>
            <a:r>
              <a:rPr lang="en-US" altLang="zh-TW" sz="1200" dirty="0">
                <a:ea typeface="新細明體" pitchFamily="18" charset="-120"/>
              </a:rPr>
              <a:t> then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      out1 &lt;= in1;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   end if;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   end process;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200" dirty="0">
                <a:ea typeface="新細明體" pitchFamily="18" charset="-120"/>
              </a:rPr>
              <a:t>end </a:t>
            </a:r>
            <a:r>
              <a:rPr lang="en-US" altLang="zh-TW" sz="1200" dirty="0" err="1">
                <a:ea typeface="新細明體" pitchFamily="18" charset="-120"/>
              </a:rPr>
              <a:t>dff_asyn_arch</a:t>
            </a:r>
            <a:r>
              <a:rPr lang="en-US" altLang="zh-TW" sz="1200" dirty="0">
                <a:ea typeface="新細明體" pitchFamily="18" charset="-120"/>
              </a:rPr>
              <a:t>;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AB3B28C-0615-41BC-B8C2-03EAC8B51022}" type="slidenum">
              <a:rPr lang="en-US" altLang="en-US" smtClean="0">
                <a:solidFill>
                  <a:srgbClr val="FFFFFF"/>
                </a:solidFill>
              </a:rPr>
              <a:pPr/>
              <a:t>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339725" y="914400"/>
            <a:ext cx="8686800" cy="386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 flipV="1">
            <a:off x="2362199" y="2895600"/>
            <a:ext cx="2011363" cy="768350"/>
          </a:xfrm>
          <a:prstGeom prst="line">
            <a:avLst/>
          </a:prstGeom>
          <a:noFill/>
          <a:ln w="57150" cap="rnd">
            <a:solidFill>
              <a:srgbClr val="00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 flipH="1" flipV="1">
            <a:off x="3141663" y="1892300"/>
            <a:ext cx="677862" cy="193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scene3d>
            <a:camera prst="legacyPerspectiveTopLeft"/>
            <a:lightRig rig="legacyNormal3" dir="r"/>
          </a:scene3d>
          <a:sp3d extrusionH="201600" prstMaterial="legacyMetal">
            <a:bevelT w="13500" h="13500" prst="angle"/>
            <a:bevelB w="13500" h="13500" prst="angl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3321" name="TextBox 24"/>
          <p:cNvSpPr txBox="1">
            <a:spLocks noChangeArrowheads="1"/>
          </p:cNvSpPr>
          <p:nvPr/>
        </p:nvSpPr>
        <p:spPr bwMode="auto">
          <a:xfrm>
            <a:off x="3819525" y="2068513"/>
            <a:ext cx="1778000" cy="3683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sensitivity list</a:t>
            </a:r>
          </a:p>
        </p:txBody>
      </p:sp>
      <p:sp>
        <p:nvSpPr>
          <p:cNvPr id="13322" name="TextBox 1"/>
          <p:cNvSpPr txBox="1">
            <a:spLocks noChangeArrowheads="1"/>
          </p:cNvSpPr>
          <p:nvPr/>
        </p:nvSpPr>
        <p:spPr bwMode="auto">
          <a:xfrm>
            <a:off x="2968625" y="3886200"/>
            <a:ext cx="2870200" cy="646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edge triggered clock or</a:t>
            </a:r>
          </a:p>
          <a:p>
            <a:r>
              <a:rPr lang="en-US" altLang="en-US"/>
              <a:t> rising_edge(clock)</a:t>
            </a:r>
          </a:p>
        </p:txBody>
      </p:sp>
      <p:sp>
        <p:nvSpPr>
          <p:cNvPr id="13323" name="Freeform 4"/>
          <p:cNvSpPr>
            <a:spLocks/>
          </p:cNvSpPr>
          <p:nvPr/>
        </p:nvSpPr>
        <p:spPr bwMode="auto">
          <a:xfrm>
            <a:off x="1800225" y="5697538"/>
            <a:ext cx="6400800" cy="457200"/>
          </a:xfrm>
          <a:custGeom>
            <a:avLst/>
            <a:gdLst>
              <a:gd name="T0" fmla="*/ 0 w 4032"/>
              <a:gd name="T1" fmla="*/ 2147483647 h 288"/>
              <a:gd name="T2" fmla="*/ 2147483647 w 4032"/>
              <a:gd name="T3" fmla="*/ 2147483647 h 288"/>
              <a:gd name="T4" fmla="*/ 2147483647 w 4032"/>
              <a:gd name="T5" fmla="*/ 0 h 288"/>
              <a:gd name="T6" fmla="*/ 2147483647 w 4032"/>
              <a:gd name="T7" fmla="*/ 0 h 288"/>
              <a:gd name="T8" fmla="*/ 2147483647 w 4032"/>
              <a:gd name="T9" fmla="*/ 2147483647 h 288"/>
              <a:gd name="T10" fmla="*/ 2147483647 w 4032"/>
              <a:gd name="T11" fmla="*/ 2147483647 h 288"/>
              <a:gd name="T12" fmla="*/ 2147483647 w 4032"/>
              <a:gd name="T13" fmla="*/ 2147483647 h 288"/>
              <a:gd name="T14" fmla="*/ 2147483647 w 4032"/>
              <a:gd name="T15" fmla="*/ 2147483647 h 288"/>
              <a:gd name="T16" fmla="*/ 2147483647 w 4032"/>
              <a:gd name="T17" fmla="*/ 2147483647 h 288"/>
              <a:gd name="T18" fmla="*/ 2147483647 w 4032"/>
              <a:gd name="T19" fmla="*/ 2147483647 h 288"/>
              <a:gd name="T20" fmla="*/ 2147483647 w 4032"/>
              <a:gd name="T21" fmla="*/ 2147483647 h 288"/>
              <a:gd name="T22" fmla="*/ 2147483647 w 4032"/>
              <a:gd name="T23" fmla="*/ 2147483647 h 288"/>
              <a:gd name="T24" fmla="*/ 2147483647 w 4032"/>
              <a:gd name="T25" fmla="*/ 2147483647 h 288"/>
              <a:gd name="T26" fmla="*/ 2147483647 w 4032"/>
              <a:gd name="T27" fmla="*/ 2147483647 h 2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032" h="288">
                <a:moveTo>
                  <a:pt x="0" y="288"/>
                </a:moveTo>
                <a:lnTo>
                  <a:pt x="624" y="288"/>
                </a:lnTo>
                <a:lnTo>
                  <a:pt x="624" y="0"/>
                </a:lnTo>
                <a:lnTo>
                  <a:pt x="1248" y="0"/>
                </a:lnTo>
                <a:lnTo>
                  <a:pt x="1248" y="288"/>
                </a:lnTo>
                <a:lnTo>
                  <a:pt x="2112" y="288"/>
                </a:lnTo>
                <a:lnTo>
                  <a:pt x="2112" y="48"/>
                </a:lnTo>
                <a:lnTo>
                  <a:pt x="2544" y="48"/>
                </a:lnTo>
                <a:lnTo>
                  <a:pt x="2544" y="288"/>
                </a:lnTo>
                <a:lnTo>
                  <a:pt x="3456" y="288"/>
                </a:lnTo>
                <a:lnTo>
                  <a:pt x="3456" y="48"/>
                </a:lnTo>
                <a:lnTo>
                  <a:pt x="3888" y="48"/>
                </a:lnTo>
                <a:lnTo>
                  <a:pt x="3888" y="288"/>
                </a:lnTo>
                <a:lnTo>
                  <a:pt x="4032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4" name="Text Box 5"/>
          <p:cNvSpPr txBox="1">
            <a:spLocks noChangeArrowheads="1"/>
          </p:cNvSpPr>
          <p:nvPr/>
        </p:nvSpPr>
        <p:spPr bwMode="auto">
          <a:xfrm>
            <a:off x="499588" y="4903322"/>
            <a:ext cx="10502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c</a:t>
            </a:r>
            <a:r>
              <a:rPr lang="en-US" altLang="zh-TW" sz="2800" dirty="0" smtClean="0">
                <a:latin typeface="Times New Roman" pitchFamily="18" charset="0"/>
                <a:ea typeface="新細明體" pitchFamily="18" charset="-120"/>
              </a:rPr>
              <a:t>lock</a:t>
            </a:r>
            <a:endParaRPr lang="en-US" altLang="zh-TW" sz="2800" dirty="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3325" name="Text Box 6"/>
          <p:cNvSpPr txBox="1">
            <a:spLocks noChangeArrowheads="1"/>
          </p:cNvSpPr>
          <p:nvPr/>
        </p:nvSpPr>
        <p:spPr bwMode="auto">
          <a:xfrm>
            <a:off x="505091" y="5817722"/>
            <a:ext cx="7328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 dirty="0" smtClean="0">
                <a:latin typeface="Times New Roman" pitchFamily="18" charset="0"/>
                <a:ea typeface="新細明體" pitchFamily="18" charset="-120"/>
              </a:rPr>
              <a:t>in1</a:t>
            </a:r>
            <a:endParaRPr lang="en-US" altLang="zh-TW" sz="2800" dirty="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3326" name="Text Box 8"/>
          <p:cNvSpPr txBox="1">
            <a:spLocks noChangeArrowheads="1"/>
          </p:cNvSpPr>
          <p:nvPr/>
        </p:nvSpPr>
        <p:spPr bwMode="auto">
          <a:xfrm>
            <a:off x="143614" y="6343590"/>
            <a:ext cx="15087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000" dirty="0" smtClean="0">
                <a:latin typeface="Times New Roman" pitchFamily="18" charset="0"/>
                <a:ea typeface="新細明體" pitchFamily="18" charset="-120"/>
              </a:rPr>
              <a:t>Draw (out1)</a:t>
            </a:r>
            <a:endParaRPr lang="en-US" altLang="zh-TW" sz="2000" dirty="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3327" name="Freeform 25"/>
          <p:cNvSpPr>
            <a:spLocks/>
          </p:cNvSpPr>
          <p:nvPr/>
        </p:nvSpPr>
        <p:spPr bwMode="auto">
          <a:xfrm>
            <a:off x="1800225" y="4859338"/>
            <a:ext cx="6705600" cy="457200"/>
          </a:xfrm>
          <a:custGeom>
            <a:avLst/>
            <a:gdLst>
              <a:gd name="T0" fmla="*/ 0 w 4224"/>
              <a:gd name="T1" fmla="*/ 2147483647 h 288"/>
              <a:gd name="T2" fmla="*/ 2147483647 w 4224"/>
              <a:gd name="T3" fmla="*/ 2147483647 h 288"/>
              <a:gd name="T4" fmla="*/ 2147483647 w 4224"/>
              <a:gd name="T5" fmla="*/ 0 h 288"/>
              <a:gd name="T6" fmla="*/ 2147483647 w 4224"/>
              <a:gd name="T7" fmla="*/ 0 h 288"/>
              <a:gd name="T8" fmla="*/ 2147483647 w 4224"/>
              <a:gd name="T9" fmla="*/ 2147483647 h 288"/>
              <a:gd name="T10" fmla="*/ 2147483647 w 4224"/>
              <a:gd name="T11" fmla="*/ 2147483647 h 288"/>
              <a:gd name="T12" fmla="*/ 2147483647 w 4224"/>
              <a:gd name="T13" fmla="*/ 0 h 288"/>
              <a:gd name="T14" fmla="*/ 2147483647 w 4224"/>
              <a:gd name="T15" fmla="*/ 0 h 288"/>
              <a:gd name="T16" fmla="*/ 2147483647 w 4224"/>
              <a:gd name="T17" fmla="*/ 2147483647 h 288"/>
              <a:gd name="T18" fmla="*/ 2147483647 w 4224"/>
              <a:gd name="T19" fmla="*/ 2147483647 h 288"/>
              <a:gd name="T20" fmla="*/ 2147483647 w 4224"/>
              <a:gd name="T21" fmla="*/ 0 h 288"/>
              <a:gd name="T22" fmla="*/ 2147483647 w 4224"/>
              <a:gd name="T23" fmla="*/ 0 h 288"/>
              <a:gd name="T24" fmla="*/ 2147483647 w 4224"/>
              <a:gd name="T25" fmla="*/ 2147483647 h 288"/>
              <a:gd name="T26" fmla="*/ 2147483647 w 4224"/>
              <a:gd name="T27" fmla="*/ 2147483647 h 288"/>
              <a:gd name="T28" fmla="*/ 2147483647 w 4224"/>
              <a:gd name="T29" fmla="*/ 0 h 288"/>
              <a:gd name="T30" fmla="*/ 2147483647 w 4224"/>
              <a:gd name="T31" fmla="*/ 0 h 288"/>
              <a:gd name="T32" fmla="*/ 2147483647 w 4224"/>
              <a:gd name="T33" fmla="*/ 2147483647 h 288"/>
              <a:gd name="T34" fmla="*/ 2147483647 w 4224"/>
              <a:gd name="T35" fmla="*/ 2147483647 h 288"/>
              <a:gd name="T36" fmla="*/ 2147483647 w 4224"/>
              <a:gd name="T37" fmla="*/ 0 h 288"/>
              <a:gd name="T38" fmla="*/ 2147483647 w 4224"/>
              <a:gd name="T39" fmla="*/ 0 h 288"/>
              <a:gd name="T40" fmla="*/ 2147483647 w 4224"/>
              <a:gd name="T41" fmla="*/ 2147483647 h 2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4224" h="288">
                <a:moveTo>
                  <a:pt x="0" y="288"/>
                </a:moveTo>
                <a:lnTo>
                  <a:pt x="720" y="288"/>
                </a:lnTo>
                <a:lnTo>
                  <a:pt x="816" y="0"/>
                </a:lnTo>
                <a:lnTo>
                  <a:pt x="1056" y="0"/>
                </a:lnTo>
                <a:lnTo>
                  <a:pt x="1152" y="288"/>
                </a:lnTo>
                <a:lnTo>
                  <a:pt x="1392" y="288"/>
                </a:lnTo>
                <a:lnTo>
                  <a:pt x="1488" y="0"/>
                </a:lnTo>
                <a:lnTo>
                  <a:pt x="1776" y="0"/>
                </a:lnTo>
                <a:lnTo>
                  <a:pt x="1872" y="288"/>
                </a:lnTo>
                <a:lnTo>
                  <a:pt x="2160" y="288"/>
                </a:lnTo>
                <a:lnTo>
                  <a:pt x="2256" y="0"/>
                </a:lnTo>
                <a:lnTo>
                  <a:pt x="2544" y="0"/>
                </a:lnTo>
                <a:lnTo>
                  <a:pt x="2592" y="288"/>
                </a:lnTo>
                <a:lnTo>
                  <a:pt x="2928" y="288"/>
                </a:lnTo>
                <a:lnTo>
                  <a:pt x="3024" y="0"/>
                </a:lnTo>
                <a:lnTo>
                  <a:pt x="3312" y="0"/>
                </a:lnTo>
                <a:lnTo>
                  <a:pt x="3408" y="288"/>
                </a:lnTo>
                <a:lnTo>
                  <a:pt x="3696" y="288"/>
                </a:lnTo>
                <a:lnTo>
                  <a:pt x="3840" y="0"/>
                </a:lnTo>
                <a:lnTo>
                  <a:pt x="4128" y="0"/>
                </a:lnTo>
                <a:lnTo>
                  <a:pt x="4224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8" name="Line 26"/>
          <p:cNvSpPr>
            <a:spLocks noChangeShapeType="1"/>
          </p:cNvSpPr>
          <p:nvPr/>
        </p:nvSpPr>
        <p:spPr bwMode="auto">
          <a:xfrm>
            <a:off x="2790825" y="4859338"/>
            <a:ext cx="0" cy="19986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27"/>
          <p:cNvSpPr>
            <a:spLocks noChangeShapeType="1"/>
          </p:cNvSpPr>
          <p:nvPr/>
        </p:nvSpPr>
        <p:spPr bwMode="auto">
          <a:xfrm>
            <a:off x="3781425" y="4935538"/>
            <a:ext cx="0" cy="1922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28"/>
          <p:cNvSpPr>
            <a:spLocks noChangeShapeType="1"/>
          </p:cNvSpPr>
          <p:nvPr/>
        </p:nvSpPr>
        <p:spPr bwMode="auto">
          <a:xfrm>
            <a:off x="5153025" y="4859338"/>
            <a:ext cx="0" cy="19986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29"/>
          <p:cNvSpPr>
            <a:spLocks noChangeShapeType="1"/>
          </p:cNvSpPr>
          <p:nvPr/>
        </p:nvSpPr>
        <p:spPr bwMode="auto">
          <a:xfrm>
            <a:off x="5838825" y="4859338"/>
            <a:ext cx="0" cy="19986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Line 30"/>
          <p:cNvSpPr>
            <a:spLocks noChangeShapeType="1"/>
          </p:cNvSpPr>
          <p:nvPr/>
        </p:nvSpPr>
        <p:spPr bwMode="auto">
          <a:xfrm>
            <a:off x="7286625" y="4935538"/>
            <a:ext cx="0" cy="1922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31"/>
          <p:cNvSpPr>
            <a:spLocks noChangeShapeType="1"/>
          </p:cNvSpPr>
          <p:nvPr/>
        </p:nvSpPr>
        <p:spPr bwMode="auto">
          <a:xfrm>
            <a:off x="7972425" y="4935538"/>
            <a:ext cx="0" cy="1922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16"/>
          <p:cNvSpPr>
            <a:spLocks noChangeShapeType="1"/>
          </p:cNvSpPr>
          <p:nvPr/>
        </p:nvSpPr>
        <p:spPr bwMode="auto">
          <a:xfrm>
            <a:off x="6343650" y="197961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35" name="Line 17"/>
          <p:cNvSpPr>
            <a:spLocks noChangeShapeType="1"/>
          </p:cNvSpPr>
          <p:nvPr/>
        </p:nvSpPr>
        <p:spPr bwMode="auto">
          <a:xfrm>
            <a:off x="8096250" y="19034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36" name="Text Box 18"/>
          <p:cNvSpPr txBox="1">
            <a:spLocks noChangeArrowheads="1"/>
          </p:cNvSpPr>
          <p:nvPr/>
        </p:nvSpPr>
        <p:spPr bwMode="auto">
          <a:xfrm>
            <a:off x="8424863" y="1719263"/>
            <a:ext cx="53498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Q</a:t>
            </a:r>
          </a:p>
        </p:txBody>
      </p:sp>
      <p:sp>
        <p:nvSpPr>
          <p:cNvPr id="13337" name="Line 19"/>
          <p:cNvSpPr>
            <a:spLocks noChangeShapeType="1"/>
          </p:cNvSpPr>
          <p:nvPr/>
        </p:nvSpPr>
        <p:spPr bwMode="auto">
          <a:xfrm>
            <a:off x="6343650" y="243681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38" name="Text Box 20"/>
          <p:cNvSpPr txBox="1">
            <a:spLocks noChangeArrowheads="1"/>
          </p:cNvSpPr>
          <p:nvPr/>
        </p:nvSpPr>
        <p:spPr bwMode="auto">
          <a:xfrm>
            <a:off x="5657850" y="1795463"/>
            <a:ext cx="733425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in1</a:t>
            </a:r>
          </a:p>
        </p:txBody>
      </p:sp>
      <p:sp>
        <p:nvSpPr>
          <p:cNvPr id="13339" name="Text Box 21"/>
          <p:cNvSpPr txBox="1">
            <a:spLocks noChangeArrowheads="1"/>
          </p:cNvSpPr>
          <p:nvPr/>
        </p:nvSpPr>
        <p:spPr bwMode="auto">
          <a:xfrm>
            <a:off x="5313363" y="2239963"/>
            <a:ext cx="10509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800">
                <a:latin typeface="Times New Roman" pitchFamily="18" charset="0"/>
                <a:ea typeface="新細明體" pitchFamily="18" charset="-120"/>
              </a:rPr>
              <a:t>clock</a:t>
            </a:r>
          </a:p>
        </p:txBody>
      </p:sp>
      <p:sp>
        <p:nvSpPr>
          <p:cNvPr id="13340" name="Text Box 22"/>
          <p:cNvSpPr txBox="1">
            <a:spLocks noChangeArrowheads="1"/>
          </p:cNvSpPr>
          <p:nvPr/>
        </p:nvSpPr>
        <p:spPr bwMode="auto">
          <a:xfrm>
            <a:off x="6877050" y="1317625"/>
            <a:ext cx="1195388" cy="1755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000">
                <a:latin typeface="Times New Roman" pitchFamily="18" charset="0"/>
                <a:ea typeface="新細明體" pitchFamily="18" charset="-120"/>
              </a:rPr>
              <a:t>Edge (50%)</a:t>
            </a:r>
          </a:p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000">
                <a:latin typeface="Times New Roman" pitchFamily="18" charset="0"/>
                <a:ea typeface="新細明體" pitchFamily="18" charset="-120"/>
              </a:rPr>
              <a:t>Clock triggered </a:t>
            </a:r>
          </a:p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sz="2000">
                <a:latin typeface="Times New Roman" pitchFamily="18" charset="0"/>
                <a:ea typeface="新細明體" pitchFamily="18" charset="-120"/>
              </a:rPr>
              <a:t>FF</a:t>
            </a:r>
            <a:endParaRPr lang="en-US" altLang="zh-TW" sz="2400"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3341" name="Line 23"/>
          <p:cNvSpPr>
            <a:spLocks noChangeShapeType="1"/>
          </p:cNvSpPr>
          <p:nvPr/>
        </p:nvSpPr>
        <p:spPr bwMode="auto">
          <a:xfrm>
            <a:off x="6877050" y="2286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42" name="Line 24"/>
          <p:cNvSpPr>
            <a:spLocks noChangeShapeType="1"/>
          </p:cNvSpPr>
          <p:nvPr/>
        </p:nvSpPr>
        <p:spPr bwMode="auto">
          <a:xfrm flipH="1">
            <a:off x="6877050" y="2438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43" name="TextBox 1"/>
          <p:cNvSpPr txBox="1">
            <a:spLocks noChangeArrowheads="1"/>
          </p:cNvSpPr>
          <p:nvPr/>
        </p:nvSpPr>
        <p:spPr bwMode="auto">
          <a:xfrm>
            <a:off x="5981700" y="3241675"/>
            <a:ext cx="2987675" cy="9239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Explain the meaning </a:t>
            </a:r>
          </a:p>
          <a:p>
            <a:r>
              <a:rPr lang="en-US" altLang="en-US"/>
              <a:t>of “50 % clock trigger” for a Flip Flop.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7286625" y="1066800"/>
            <a:ext cx="0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5" name="TextBox 3"/>
          <p:cNvSpPr txBox="1">
            <a:spLocks noChangeArrowheads="1"/>
          </p:cNvSpPr>
          <p:nvPr/>
        </p:nvSpPr>
        <p:spPr bwMode="auto">
          <a:xfrm>
            <a:off x="7118350" y="882650"/>
            <a:ext cx="15392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dirty="0" smtClean="0"/>
              <a:t> </a:t>
            </a:r>
            <a:r>
              <a:rPr lang="en-US" altLang="en-US" dirty="0" err="1" smtClean="0"/>
              <a:t>asyn_reset</a:t>
            </a:r>
            <a:endParaRPr lang="en-US" alt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965828" y="6743700"/>
            <a:ext cx="8249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470" y="4764772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>
                <a:latin typeface="Times New Roman" pitchFamily="18" charset="0"/>
                <a:ea typeface="新細明體" pitchFamily="18" charset="-120"/>
              </a:rPr>
              <a:t>Asyn_reset</a:t>
            </a:r>
            <a:r>
              <a:rPr lang="en-US" altLang="zh-TW" dirty="0">
                <a:latin typeface="Times New Roman" pitchFamily="18" charset="0"/>
                <a:ea typeface="新細明體" pitchFamily="18" charset="-120"/>
              </a:rPr>
              <a:t> is 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300" dirty="0" smtClean="0">
                <a:ea typeface="新細明體" pitchFamily="18" charset="-120"/>
              </a:rPr>
              <a:t>Exercise 4.3 on </a:t>
            </a:r>
            <a:r>
              <a:rPr lang="en-US" altLang="zh-TW" sz="1400" dirty="0" smtClean="0">
                <a:ea typeface="新細明體" pitchFamily="18" charset="-120"/>
              </a:rPr>
              <a:t>architecture </a:t>
            </a:r>
            <a:r>
              <a:rPr lang="en-US" altLang="zh-TW" sz="1400" i="1" dirty="0" err="1" smtClean="0">
                <a:ea typeface="新細明體" pitchFamily="18" charset="-120"/>
              </a:rPr>
              <a:t>dff_asyn_a</a:t>
            </a:r>
            <a:r>
              <a:rPr lang="en-US" altLang="zh-TW" sz="1400" smtClean="0">
                <a:ea typeface="新細明體" pitchFamily="18" charset="-120"/>
              </a:rPr>
              <a:t> </a:t>
            </a:r>
            <a:br>
              <a:rPr lang="en-US" altLang="zh-TW" sz="1400" smtClean="0">
                <a:ea typeface="新細明體" pitchFamily="18" charset="-120"/>
              </a:rPr>
            </a:br>
            <a:r>
              <a:rPr lang="en-US" altLang="zh-TW" sz="1800" smtClean="0">
                <a:ea typeface="新細明體" pitchFamily="18" charset="-120"/>
              </a:rPr>
              <a:t>When will line 9 be executed?</a:t>
            </a:r>
            <a:br>
              <a:rPr lang="en-US" altLang="zh-TW" sz="1800" smtClean="0">
                <a:ea typeface="新細明體" pitchFamily="18" charset="-120"/>
              </a:rPr>
            </a:br>
            <a:r>
              <a:rPr lang="en-US" altLang="zh-TW" sz="1800" dirty="0" smtClean="0">
                <a:ea typeface="新細明體" pitchFamily="18" charset="-120"/>
              </a:rPr>
              <a:t>Which is more powerful: </a:t>
            </a:r>
            <a:r>
              <a:rPr lang="en-US" altLang="zh-TW" sz="1800" i="1" dirty="0" smtClean="0">
                <a:ea typeface="新細明體" pitchFamily="18" charset="-120"/>
              </a:rPr>
              <a:t>clock </a:t>
            </a:r>
            <a:r>
              <a:rPr lang="en-US" altLang="zh-TW" sz="1800" dirty="0" smtClean="0">
                <a:ea typeface="新細明體" pitchFamily="18" charset="-120"/>
              </a:rPr>
              <a:t>or </a:t>
            </a:r>
            <a:r>
              <a:rPr lang="en-US" altLang="zh-TW" sz="1800" i="1" dirty="0" smtClean="0">
                <a:ea typeface="新細明體" pitchFamily="18" charset="-120"/>
              </a:rPr>
              <a:t>reset</a:t>
            </a:r>
            <a:r>
              <a:rPr lang="en-US" altLang="zh-TW" sz="1800" dirty="0" smtClean="0">
                <a:ea typeface="新細明體" pitchFamily="18" charset="-120"/>
              </a:rPr>
              <a:t>?</a:t>
            </a:r>
            <a:endParaRPr lang="en-US" altLang="zh-TW" sz="2100" dirty="0" smtClean="0">
              <a:ea typeface="新細明體" pitchFamily="18" charset="-12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library IEEE;--(ok </a:t>
            </a:r>
            <a:r>
              <a:rPr lang="en-US" altLang="zh-TW" sz="1600" dirty="0" err="1">
                <a:ea typeface="新細明體" pitchFamily="18" charset="-120"/>
              </a:rPr>
              <a:t>vivado</a:t>
            </a:r>
            <a:r>
              <a:rPr lang="en-US" altLang="zh-TW" sz="1600" dirty="0">
                <a:ea typeface="新細明體" pitchFamily="18" charset="-120"/>
              </a:rPr>
              <a:t> 2014.4)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use IEEE.STD_LOGIC_1164.ALL;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entity </a:t>
            </a:r>
            <a:r>
              <a:rPr lang="en-US" altLang="zh-TW" sz="1600" dirty="0" err="1">
                <a:ea typeface="新細明體" pitchFamily="18" charset="-120"/>
              </a:rPr>
              <a:t>dff_asyn</a:t>
            </a:r>
            <a:r>
              <a:rPr lang="en-US" altLang="zh-TW" sz="1600" dirty="0">
                <a:ea typeface="新細明體" pitchFamily="18" charset="-120"/>
              </a:rPr>
              <a:t> is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port (in1,clock, </a:t>
            </a:r>
            <a:r>
              <a:rPr lang="en-US" altLang="zh-TW" sz="1600" dirty="0" err="1">
                <a:ea typeface="新細明體" pitchFamily="18" charset="-120"/>
              </a:rPr>
              <a:t>asyn_reset</a:t>
            </a:r>
            <a:r>
              <a:rPr lang="en-US" altLang="zh-TW" sz="1600" dirty="0">
                <a:ea typeface="新細明體" pitchFamily="18" charset="-120"/>
              </a:rPr>
              <a:t>: in </a:t>
            </a:r>
            <a:r>
              <a:rPr lang="en-US" altLang="zh-TW" sz="1600" dirty="0" err="1">
                <a:ea typeface="新細明體" pitchFamily="18" charset="-120"/>
              </a:rPr>
              <a:t>std_logic</a:t>
            </a:r>
            <a:r>
              <a:rPr lang="en-US" altLang="zh-TW" sz="1600" dirty="0">
                <a:ea typeface="新細明體" pitchFamily="18" charset="-120"/>
              </a:rPr>
              <a:t>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out1 : out </a:t>
            </a:r>
            <a:r>
              <a:rPr lang="en-US" altLang="zh-TW" sz="1600" dirty="0" err="1">
                <a:ea typeface="新細明體" pitchFamily="18" charset="-120"/>
              </a:rPr>
              <a:t>std_logic</a:t>
            </a:r>
            <a:r>
              <a:rPr lang="en-US" altLang="zh-TW" sz="1600" dirty="0">
                <a:ea typeface="新細明體" pitchFamily="18" charset="-120"/>
              </a:rPr>
              <a:t>);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end </a:t>
            </a:r>
            <a:r>
              <a:rPr lang="en-US" altLang="zh-TW" sz="1600" dirty="0" err="1">
                <a:ea typeface="新細明體" pitchFamily="18" charset="-120"/>
              </a:rPr>
              <a:t>dff_asyn</a:t>
            </a:r>
            <a:r>
              <a:rPr lang="en-US" altLang="zh-TW" sz="1600" dirty="0">
                <a:ea typeface="新細明體" pitchFamily="18" charset="-120"/>
              </a:rPr>
              <a:t>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architecture </a:t>
            </a:r>
            <a:r>
              <a:rPr lang="en-US" altLang="zh-TW" sz="1600" dirty="0" err="1">
                <a:ea typeface="新細明體" pitchFamily="18" charset="-120"/>
              </a:rPr>
              <a:t>dff_asyn_arch</a:t>
            </a:r>
            <a:r>
              <a:rPr lang="en-US" altLang="zh-TW" sz="1600" dirty="0">
                <a:ea typeface="新細明體" pitchFamily="18" charset="-120"/>
              </a:rPr>
              <a:t> of </a:t>
            </a:r>
            <a:r>
              <a:rPr lang="en-US" altLang="zh-TW" sz="1600" dirty="0" err="1">
                <a:ea typeface="新細明體" pitchFamily="18" charset="-120"/>
              </a:rPr>
              <a:t>dff_asyn</a:t>
            </a:r>
            <a:r>
              <a:rPr lang="en-US" altLang="zh-TW" sz="1600" dirty="0">
                <a:ea typeface="新細明體" pitchFamily="18" charset="-120"/>
              </a:rPr>
              <a:t> is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begin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process(clock, </a:t>
            </a:r>
            <a:r>
              <a:rPr lang="en-US" altLang="zh-TW" sz="1600" dirty="0" err="1">
                <a:ea typeface="新細明體" pitchFamily="18" charset="-120"/>
              </a:rPr>
              <a:t>asyn_reset</a:t>
            </a:r>
            <a:r>
              <a:rPr lang="en-US" altLang="zh-TW" sz="1600" dirty="0">
                <a:ea typeface="新細明體" pitchFamily="18" charset="-120"/>
              </a:rPr>
              <a:t>)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begin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if (</a:t>
            </a:r>
            <a:r>
              <a:rPr lang="en-US" altLang="zh-TW" sz="1600" dirty="0" err="1">
                <a:ea typeface="新細明體" pitchFamily="18" charset="-120"/>
              </a:rPr>
              <a:t>asyn_reset</a:t>
            </a:r>
            <a:r>
              <a:rPr lang="en-US" altLang="zh-TW" sz="1600" dirty="0">
                <a:ea typeface="新細明體" pitchFamily="18" charset="-120"/>
              </a:rPr>
              <a:t> = '1') then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 out1 &lt;= '0';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</a:t>
            </a:r>
            <a:r>
              <a:rPr lang="en-US" altLang="zh-TW" sz="1600" dirty="0" err="1">
                <a:ea typeface="新細明體" pitchFamily="18" charset="-120"/>
              </a:rPr>
              <a:t>elsif</a:t>
            </a:r>
            <a:r>
              <a:rPr lang="en-US" altLang="zh-TW" sz="1600" dirty="0">
                <a:ea typeface="新細明體" pitchFamily="18" charset="-120"/>
              </a:rPr>
              <a:t> clock = '1' and </a:t>
            </a:r>
            <a:r>
              <a:rPr lang="en-US" altLang="zh-TW" sz="1600" dirty="0" err="1">
                <a:ea typeface="新細明體" pitchFamily="18" charset="-120"/>
              </a:rPr>
              <a:t>clock'event</a:t>
            </a:r>
            <a:r>
              <a:rPr lang="en-US" altLang="zh-TW" sz="1600" dirty="0">
                <a:ea typeface="新細明體" pitchFamily="18" charset="-120"/>
              </a:rPr>
              <a:t> then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   out1 &lt;= in1;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   end if;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   end process;</a:t>
            </a:r>
          </a:p>
          <a:p>
            <a:pPr marL="228600" indent="-228600" eaLnBrk="1" hangingPunct="1">
              <a:buFont typeface="+mj-lt"/>
              <a:buAutoNum type="arabicParenR"/>
            </a:pPr>
            <a:r>
              <a:rPr lang="en-US" altLang="zh-TW" sz="1600" dirty="0">
                <a:ea typeface="新細明體" pitchFamily="18" charset="-120"/>
              </a:rPr>
              <a:t>end </a:t>
            </a:r>
            <a:r>
              <a:rPr lang="en-US" altLang="zh-TW" sz="1600" dirty="0" err="1">
                <a:ea typeface="新細明體" pitchFamily="18" charset="-120"/>
              </a:rPr>
              <a:t>dff_asyn_arch</a:t>
            </a:r>
            <a:r>
              <a:rPr lang="en-US" altLang="zh-TW" sz="1600" dirty="0">
                <a:ea typeface="新細明體" pitchFamily="18" charset="-120"/>
              </a:rPr>
              <a:t>;</a:t>
            </a:r>
            <a:endParaRPr lang="en-US" altLang="zh-TW" sz="3300" dirty="0" smtClean="0">
              <a:ea typeface="新細明體" pitchFamily="18" charset="-120"/>
            </a:endParaRP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4 : (ver.7a)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A502B03-575B-49DB-A8D8-39C6D954BEB4}" type="slidenum">
              <a:rPr lang="en-US" altLang="en-US" smtClean="0">
                <a:solidFill>
                  <a:srgbClr val="FFFFFF"/>
                </a:solidFill>
              </a:rPr>
              <a:pPr/>
              <a:t>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4342" name="TextBox 1"/>
          <p:cNvSpPr txBox="1">
            <a:spLocks noChangeArrowheads="1"/>
          </p:cNvSpPr>
          <p:nvPr/>
        </p:nvSpPr>
        <p:spPr bwMode="auto">
          <a:xfrm>
            <a:off x="4419600" y="1828800"/>
            <a:ext cx="4800600" cy="15696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dirty="0">
                <a:solidFill>
                  <a:srgbClr val="FF0000"/>
                </a:solidFill>
              </a:rPr>
              <a:t>For </a:t>
            </a:r>
            <a:r>
              <a:rPr lang="en-US" altLang="en-US" sz="2400" dirty="0" smtClean="0">
                <a:solidFill>
                  <a:srgbClr val="FF0000"/>
                </a:solidFill>
              </a:rPr>
              <a:t>asynchronous reset </a:t>
            </a:r>
            <a:r>
              <a:rPr lang="en-US" altLang="en-US" sz="2400" dirty="0" err="1">
                <a:solidFill>
                  <a:srgbClr val="FF0000"/>
                </a:solidFill>
              </a:rPr>
              <a:t>flipflop</a:t>
            </a:r>
            <a:endParaRPr lang="en-US" altLang="en-US" sz="2400" dirty="0">
              <a:solidFill>
                <a:srgbClr val="FF0000"/>
              </a:solidFill>
            </a:endParaRPr>
          </a:p>
          <a:p>
            <a:r>
              <a:rPr lang="en-US" altLang="en-US" sz="2400" dirty="0" err="1">
                <a:solidFill>
                  <a:srgbClr val="FF0000"/>
                </a:solidFill>
              </a:rPr>
              <a:t>a</a:t>
            </a:r>
            <a:r>
              <a:rPr lang="en-US" altLang="en-US" sz="2400" dirty="0" err="1" smtClean="0">
                <a:solidFill>
                  <a:srgbClr val="FF0000"/>
                </a:solidFill>
              </a:rPr>
              <a:t>syn_reset</a:t>
            </a:r>
            <a:r>
              <a:rPr lang="en-US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and clock 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must be in the sensitivity list</a:t>
            </a:r>
          </a:p>
        </p:txBody>
      </p:sp>
      <p:cxnSp>
        <p:nvCxnSpPr>
          <p:cNvPr id="4" name="Straight Arrow Connector 3"/>
          <p:cNvCxnSpPr>
            <a:stCxn id="14342" idx="1"/>
          </p:cNvCxnSpPr>
          <p:nvPr/>
        </p:nvCxnSpPr>
        <p:spPr>
          <a:xfrm flipH="1">
            <a:off x="3048000" y="2613630"/>
            <a:ext cx="1371600" cy="1348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177</TotalTime>
  <Words>1819</Words>
  <Application>Microsoft Office PowerPoint</Application>
  <PresentationFormat>On-screen Show (4:3)</PresentationFormat>
  <Paragraphs>434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Clarity</vt:lpstr>
      <vt:lpstr>多媒體項目</vt:lpstr>
      <vt:lpstr>VHDL 4 </vt:lpstr>
      <vt:lpstr>VHDL 4  Building blocks of a computer</vt:lpstr>
      <vt:lpstr>Combinational Vs. Sequential ciruits</vt:lpstr>
      <vt:lpstr>A typical  CPU</vt:lpstr>
      <vt:lpstr>Use VHDL to make digital system building blocks </vt:lpstr>
      <vt:lpstr>VHDL Exercise 4  1) Latch: when gate=1,  output follows input (level sensitive)</vt:lpstr>
      <vt:lpstr>Exercise 4.1 on latch: draw q</vt:lpstr>
      <vt:lpstr>2) Edge-triggered Flip-flop with asyn. reset : reset before clock statement </vt:lpstr>
      <vt:lpstr>Exercise 4.3 on architecture dff_asyn_a  When will line 9 be executed? Which is more powerful: clock or reset?</vt:lpstr>
      <vt:lpstr>3) Flip-flop with syn. reset: clock before reset statement</vt:lpstr>
      <vt:lpstr>Difference between  Syn. &amp; Asyn. RESET flip-flops (FF)</vt:lpstr>
      <vt:lpstr>Exercise 4.4 on different flip-flops</vt:lpstr>
      <vt:lpstr>4) Tri state buffer: using when-else  (Use capital letter big Z for float, Z is a  reserved character) </vt:lpstr>
      <vt:lpstr>A decoder (N bits --&gt; 2N bits)</vt:lpstr>
      <vt:lpstr>5) Decoder: using if statements</vt:lpstr>
      <vt:lpstr>(contin.)Decoder</vt:lpstr>
      <vt:lpstr>6) Multiplexer (2N bits --&gt; N bits)  (the reverse of decoder)</vt:lpstr>
      <vt:lpstr>Note:7) Bi-directional bus: using data flow concurrent statements</vt:lpstr>
      <vt:lpstr>Exercise 4.5  for Bi-directional bus</vt:lpstr>
      <vt:lpstr>Exercise 4.6</vt:lpstr>
      <vt:lpstr>(ANSWER ) Exercise 4.6</vt:lpstr>
      <vt:lpstr>Quick revision</vt:lpstr>
      <vt:lpstr>Appendix: do variables in processes have memory. (Good practice: Initialize variables before use; assign values  to variables from input first) </vt:lpstr>
      <vt:lpstr>Turn VHDL into schematic</vt:lpstr>
      <vt:lpstr>How to represent binary and hex numbers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VHDL</dc:title>
  <dc:creator>khwong</dc:creator>
  <cp:lastModifiedBy>khwong</cp:lastModifiedBy>
  <cp:revision>68</cp:revision>
  <dcterms:created xsi:type="dcterms:W3CDTF">2009-07-21T06:56:32Z</dcterms:created>
  <dcterms:modified xsi:type="dcterms:W3CDTF">2017-02-13T03:01:56Z</dcterms:modified>
</cp:coreProperties>
</file>